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71" r:id="rId2"/>
    <p:sldId id="354" r:id="rId3"/>
    <p:sldId id="263" r:id="rId4"/>
    <p:sldId id="271" r:id="rId5"/>
    <p:sldId id="353" r:id="rId6"/>
    <p:sldId id="414" r:id="rId7"/>
    <p:sldId id="372" r:id="rId8"/>
    <p:sldId id="344" r:id="rId9"/>
    <p:sldId id="345" r:id="rId10"/>
    <p:sldId id="373" r:id="rId11"/>
    <p:sldId id="374" r:id="rId12"/>
    <p:sldId id="413" r:id="rId13"/>
    <p:sldId id="415" r:id="rId14"/>
    <p:sldId id="375" r:id="rId15"/>
    <p:sldId id="381" r:id="rId16"/>
    <p:sldId id="383" r:id="rId17"/>
    <p:sldId id="386" r:id="rId18"/>
    <p:sldId id="385" r:id="rId19"/>
    <p:sldId id="384" r:id="rId20"/>
    <p:sldId id="387" r:id="rId21"/>
    <p:sldId id="376" r:id="rId22"/>
    <p:sldId id="388" r:id="rId23"/>
    <p:sldId id="389" r:id="rId24"/>
    <p:sldId id="411" r:id="rId25"/>
    <p:sldId id="394" r:id="rId26"/>
    <p:sldId id="403" r:id="rId27"/>
    <p:sldId id="398" r:id="rId28"/>
    <p:sldId id="406" r:id="rId29"/>
    <p:sldId id="397" r:id="rId30"/>
    <p:sldId id="407" r:id="rId31"/>
    <p:sldId id="402" r:id="rId32"/>
    <p:sldId id="399" r:id="rId33"/>
    <p:sldId id="410" r:id="rId34"/>
    <p:sldId id="366" r:id="rId35"/>
    <p:sldId id="391" r:id="rId36"/>
    <p:sldId id="368" r:id="rId37"/>
    <p:sldId id="380" r:id="rId38"/>
    <p:sldId id="416" r:id="rId39"/>
    <p:sldId id="393" r:id="rId40"/>
  </p:sldIdLst>
  <p:sldSz cx="24387175" cy="13716000"/>
  <p:notesSz cx="6858000" cy="9144000"/>
  <p:defaultTextStyle>
    <a:defPPr>
      <a:defRPr lang="en-US"/>
    </a:defPPr>
    <a:lvl1pPr algn="l" defTabSz="1219200" rtl="0" eaLnBrk="0" fontAlgn="base" hangingPunct="0">
      <a:spcBef>
        <a:spcPct val="0"/>
      </a:spcBef>
      <a:spcAft>
        <a:spcPct val="0"/>
      </a:spcAft>
      <a:defRPr sz="4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1219200" indent="-762000" algn="l" defTabSz="1219200" rtl="0" eaLnBrk="0" fontAlgn="base" hangingPunct="0">
      <a:spcBef>
        <a:spcPct val="0"/>
      </a:spcBef>
      <a:spcAft>
        <a:spcPct val="0"/>
      </a:spcAft>
      <a:defRPr sz="4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2438400" indent="-1524000" algn="l" defTabSz="1219200" rtl="0" eaLnBrk="0" fontAlgn="base" hangingPunct="0">
      <a:spcBef>
        <a:spcPct val="0"/>
      </a:spcBef>
      <a:spcAft>
        <a:spcPct val="0"/>
      </a:spcAft>
      <a:defRPr sz="4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3657600" indent="-2286000" algn="l" defTabSz="1219200" rtl="0" eaLnBrk="0" fontAlgn="base" hangingPunct="0">
      <a:spcBef>
        <a:spcPct val="0"/>
      </a:spcBef>
      <a:spcAft>
        <a:spcPct val="0"/>
      </a:spcAft>
      <a:defRPr sz="4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4876800" indent="-3048000" algn="l" defTabSz="1219200" rtl="0" eaLnBrk="0" fontAlgn="base" hangingPunct="0">
      <a:spcBef>
        <a:spcPct val="0"/>
      </a:spcBef>
      <a:spcAft>
        <a:spcPct val="0"/>
      </a:spcAft>
      <a:defRPr sz="4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4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4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4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48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to" id="{6E184693-A957-7147-88C9-C38137941AC4}">
          <p14:sldIdLst>
            <p14:sldId id="371"/>
            <p14:sldId id="354"/>
            <p14:sldId id="263"/>
            <p14:sldId id="271"/>
            <p14:sldId id="353"/>
            <p14:sldId id="414"/>
            <p14:sldId id="372"/>
            <p14:sldId id="344"/>
            <p14:sldId id="345"/>
          </p14:sldIdLst>
        </p14:section>
        <p14:section name="Johny" id="{70825370-D78C-F442-B2A2-4E2671594EB8}">
          <p14:sldIdLst>
            <p14:sldId id="373"/>
            <p14:sldId id="374"/>
            <p14:sldId id="413"/>
            <p14:sldId id="415"/>
            <p14:sldId id="375"/>
          </p14:sldIdLst>
        </p14:section>
        <p14:section name="Tobi" id="{A6E8B7AD-3B8E-7940-A176-1BB6DA51ADF2}">
          <p14:sldIdLst>
            <p14:sldId id="381"/>
            <p14:sldId id="383"/>
            <p14:sldId id="386"/>
            <p14:sldId id="385"/>
            <p14:sldId id="384"/>
            <p14:sldId id="387"/>
            <p14:sldId id="376"/>
            <p14:sldId id="388"/>
            <p14:sldId id="389"/>
          </p14:sldIdLst>
        </p14:section>
        <p14:section name="Sophia" id="{B438AC5A-338F-8241-86E5-3CB3C43BB5FE}">
          <p14:sldIdLst>
            <p14:sldId id="411"/>
            <p14:sldId id="394"/>
            <p14:sldId id="403"/>
            <p14:sldId id="398"/>
            <p14:sldId id="406"/>
            <p14:sldId id="397"/>
            <p14:sldId id="407"/>
            <p14:sldId id="402"/>
            <p14:sldId id="399"/>
            <p14:sldId id="410"/>
          </p14:sldIdLst>
        </p14:section>
        <p14:section name="PPP" id="{4F5B1B62-2A6A-E34D-BBCE-7A9071ABA7F8}">
          <p14:sldIdLst>
            <p14:sldId id="366"/>
            <p14:sldId id="391"/>
            <p14:sldId id="368"/>
            <p14:sldId id="380"/>
            <p14:sldId id="416"/>
          </p14:sldIdLst>
        </p14:section>
        <p14:section name="Quellen" id="{82C191D5-A2B6-074B-95BD-8177A1D2CFD2}">
          <p14:sldIdLst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524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nold, Sophia" initials="AS" lastIdx="2" clrIdx="0">
    <p:extLst>
      <p:ext uri="{19B8F6BF-5375-455C-9EA6-DF929625EA0E}">
        <p15:presenceInfo xmlns:p15="http://schemas.microsoft.com/office/powerpoint/2012/main" userId="S-1-5-21-1017560419-2558764436-400556909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5E9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B6B6D-9415-5F45-9F6C-3108C29D5589}" v="603" dt="2019-05-20T19:37:21.442"/>
    <p1510:client id="{6DCF6D53-FA1D-C19A-6793-0AD3C2AC3471}" v="116" dt="2019-05-21T09:19:42.042"/>
    <p1510:client id="{7C36DA36-022A-BFCD-0C80-F20373249AF5}" v="1" dt="2019-05-21T07:05:50.081"/>
    <p1510:client id="{808C4AAC-A02F-93A3-8CA4-7F5651D7279C}" v="4" dt="2019-05-21T07:04:29.574"/>
    <p1510:client id="{8D028F52-1197-AD50-CC7A-6893473B4F07}" v="37" dt="2019-05-20T17:11:35.891"/>
    <p1510:client id="{CA30BF2C-8C20-45FA-B743-00B330760131}" v="479" vWet="505" dt="2019-05-21T07:21:43.273"/>
    <p1510:client id="{EC34742D-605B-054A-8F38-4793A38055AA}" v="872" dt="2019-05-21T10:26:35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68546" autoAdjust="0"/>
  </p:normalViewPr>
  <p:slideViewPr>
    <p:cSldViewPr snapToGrid="0" snapToObjects="1" showGuides="1">
      <p:cViewPr varScale="1">
        <p:scale>
          <a:sx n="32" d="100"/>
          <a:sy n="32" d="100"/>
        </p:scale>
        <p:origin x="1672" y="200"/>
      </p:cViewPr>
      <p:guideLst>
        <p:guide orient="horz" pos="4524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863421-C5DC-DF46-8EC5-0DDCD99BDF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C4BDC-3B53-2047-9C1B-6FE3EF9CA4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4B89E02-3D08-8542-81BA-70A270A7ED69}" type="datetimeFigureOut">
              <a:rPr lang="en-US" altLang="de-DE"/>
              <a:pPr>
                <a:defRPr/>
              </a:pPr>
              <a:t>5/28/19</a:t>
            </a:fld>
            <a:endParaRPr lang="en-US" alt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5A9F4-DD31-A648-8C44-37D8FFD156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AA985-1838-9A44-B77A-A1EA53068D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E32DBB8-5D71-8D43-9B2E-88141B81135B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7F9660-99ED-7949-B005-588326F620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455EA-FD59-604C-9693-40B0EAA993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3E424F7-5D21-B14B-A333-AEF7EAFC5650}" type="datetimeFigureOut">
              <a:rPr lang="en-US" altLang="de-DE"/>
              <a:pPr>
                <a:defRPr/>
              </a:pPr>
              <a:t>5/28/19</a:t>
            </a:fld>
            <a:endParaRPr lang="en-US" altLang="de-D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DB6DD75-0465-1641-9196-E63F0C192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409C28-CCEE-7341-8565-7BA8AF99A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BD217-5A2D-BA4E-891C-B040559A84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585E2-A1C6-064E-887C-26C987635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9C3A0E8-8CB8-E147-9A19-290E5790F9B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12192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24384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36576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48768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74613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38902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23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765807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24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64330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25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90882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26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467338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27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61408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28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809089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29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354397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30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213280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31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7575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856991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32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10810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33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61051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Folienbildplatzhalter 1">
            <a:extLst>
              <a:ext uri="{FF2B5EF4-FFF2-40B4-BE49-F238E27FC236}">
                <a16:creationId xmlns:a16="http://schemas.microsoft.com/office/drawing/2014/main" id="{20553288-B76F-E140-B417-F225B14588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4" name="Notizenplatzhalter 2">
            <a:extLst>
              <a:ext uri="{FF2B5EF4-FFF2-40B4-BE49-F238E27FC236}">
                <a16:creationId xmlns:a16="http://schemas.microsoft.com/office/drawing/2014/main" id="{72288AAE-E298-2A48-8B48-07ADE78DD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  <a:p>
            <a:endParaRPr lang="de-DE" altLang="de-DE" dirty="0"/>
          </a:p>
          <a:p>
            <a:endParaRPr lang="de-DE" altLang="de-DE" dirty="0"/>
          </a:p>
        </p:txBody>
      </p:sp>
      <p:sp>
        <p:nvSpPr>
          <p:cNvPr id="120835" name="Foliennummernplatzhalter 3">
            <a:extLst>
              <a:ext uri="{FF2B5EF4-FFF2-40B4-BE49-F238E27FC236}">
                <a16:creationId xmlns:a16="http://schemas.microsoft.com/office/drawing/2014/main" id="{83B3BC43-C530-D24B-9D5B-EFBCC31830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B72BF52-18D3-314C-8145-D0CF419C182D}" type="slidenum">
              <a:rPr lang="en-US" altLang="de-DE" smtClean="0"/>
              <a:pPr/>
              <a:t>34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62785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Folienbildplatzhalter 1">
            <a:extLst>
              <a:ext uri="{FF2B5EF4-FFF2-40B4-BE49-F238E27FC236}">
                <a16:creationId xmlns:a16="http://schemas.microsoft.com/office/drawing/2014/main" id="{47D89BE3-E61B-DA45-B6D3-E9E5AA2BDA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8" name="Notizenplatzhalter 2">
            <a:extLst>
              <a:ext uri="{FF2B5EF4-FFF2-40B4-BE49-F238E27FC236}">
                <a16:creationId xmlns:a16="http://schemas.microsoft.com/office/drawing/2014/main" id="{E19D6378-12EE-904A-83C2-EC69E0FDA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21859" name="Foliennummernplatzhalter 3">
            <a:extLst>
              <a:ext uri="{FF2B5EF4-FFF2-40B4-BE49-F238E27FC236}">
                <a16:creationId xmlns:a16="http://schemas.microsoft.com/office/drawing/2014/main" id="{7BCFED9A-2CE9-5A46-A919-2E997C5DFC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E3D0A57-2656-BE4A-930E-7E2222F387CC}" type="slidenum">
              <a:rPr lang="en-US" altLang="de-DE" smtClean="0"/>
              <a:pPr/>
              <a:t>35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784766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Folienbildplatzhalter 1">
            <a:extLst>
              <a:ext uri="{FF2B5EF4-FFF2-40B4-BE49-F238E27FC236}">
                <a16:creationId xmlns:a16="http://schemas.microsoft.com/office/drawing/2014/main" id="{054E84BC-9A8B-D84E-A60A-DAB2EEE9F7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2" name="Notizenplatzhalter 2">
            <a:extLst>
              <a:ext uri="{FF2B5EF4-FFF2-40B4-BE49-F238E27FC236}">
                <a16:creationId xmlns:a16="http://schemas.microsoft.com/office/drawing/2014/main" id="{555AD4A9-F52A-0741-8F23-D67FED4EF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22883" name="Foliennummernplatzhalter 3">
            <a:extLst>
              <a:ext uri="{FF2B5EF4-FFF2-40B4-BE49-F238E27FC236}">
                <a16:creationId xmlns:a16="http://schemas.microsoft.com/office/drawing/2014/main" id="{8643D11C-A570-B443-AFC1-07184EB0D3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A637DF-5F56-FF4B-ABB0-6B03A55E2872}" type="slidenum">
              <a:rPr lang="en-US" altLang="de-DE" smtClean="0"/>
              <a:pPr/>
              <a:t>36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55268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lienbildplatzhalter 1">
            <a:extLst>
              <a:ext uri="{FF2B5EF4-FFF2-40B4-BE49-F238E27FC236}">
                <a16:creationId xmlns:a16="http://schemas.microsoft.com/office/drawing/2014/main" id="{4A2B7AA3-353A-C34B-B5D4-3EB420A09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izenplatzhalter 2">
            <a:extLst>
              <a:ext uri="{FF2B5EF4-FFF2-40B4-BE49-F238E27FC236}">
                <a16:creationId xmlns:a16="http://schemas.microsoft.com/office/drawing/2014/main" id="{2C0E01DF-A9B2-D544-9B8D-267B4D37F9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 dirty="0"/>
          </a:p>
        </p:txBody>
      </p:sp>
      <p:sp>
        <p:nvSpPr>
          <p:cNvPr id="22531" name="Foliennummernplatzhalter 3">
            <a:extLst>
              <a:ext uri="{FF2B5EF4-FFF2-40B4-BE49-F238E27FC236}">
                <a16:creationId xmlns:a16="http://schemas.microsoft.com/office/drawing/2014/main" id="{A9DA96F8-BA9C-384D-8B66-BE39F0D8DE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D775853-C0B9-6046-A953-13C713AE7166}" type="slidenum">
              <a:rPr lang="en-US" altLang="de-DE" smtClean="0"/>
              <a:pPr/>
              <a:t>4</a:t>
            </a:fld>
            <a:endParaRPr lang="en-US" alt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405145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432561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Folienbildplatzhalter 1">
            <a:extLst>
              <a:ext uri="{FF2B5EF4-FFF2-40B4-BE49-F238E27FC236}">
                <a16:creationId xmlns:a16="http://schemas.microsoft.com/office/drawing/2014/main" id="{50E3E140-8258-2D4E-A5D6-437F17D48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A972CE-C28D-EF45-8AFB-D0A4DB7F0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Tx/>
              <a:buAutoNum type="arabicParenR"/>
              <a:defRPr/>
            </a:pPr>
            <a:endParaRPr lang="en-US" dirty="0"/>
          </a:p>
        </p:txBody>
      </p:sp>
      <p:sp>
        <p:nvSpPr>
          <p:cNvPr id="119811" name="Foliennummernplatzhalter 3">
            <a:extLst>
              <a:ext uri="{FF2B5EF4-FFF2-40B4-BE49-F238E27FC236}">
                <a16:creationId xmlns:a16="http://schemas.microsoft.com/office/drawing/2014/main" id="{01522780-325A-774B-B09E-B41C365B02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DD24B7D-2B33-9041-8DBC-85FE5CFA4E12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lienbildplatzhalter 1">
            <a:extLst>
              <a:ext uri="{FF2B5EF4-FFF2-40B4-BE49-F238E27FC236}">
                <a16:creationId xmlns:a16="http://schemas.microsoft.com/office/drawing/2014/main" id="{E970B11B-2F69-B045-9F37-651F179B4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6" name="Notizenplatzhalter 2">
            <a:extLst>
              <a:ext uri="{FF2B5EF4-FFF2-40B4-BE49-F238E27FC236}">
                <a16:creationId xmlns:a16="http://schemas.microsoft.com/office/drawing/2014/main" id="{972C2284-D802-8146-B320-1B1396E95E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de-DE" dirty="0"/>
          </a:p>
        </p:txBody>
      </p:sp>
      <p:sp>
        <p:nvSpPr>
          <p:cNvPr id="118787" name="Foliennummernplatzhalter 3">
            <a:extLst>
              <a:ext uri="{FF2B5EF4-FFF2-40B4-BE49-F238E27FC236}">
                <a16:creationId xmlns:a16="http://schemas.microsoft.com/office/drawing/2014/main" id="{A66B6AAC-5E23-D744-A16D-6A0A33F925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E541BB-AFA3-E14A-B186-2761D3362B16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762506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3A0E8-8CB8-E147-9A19-290E5790F9B7}" type="slidenum">
              <a:rPr lang="en-US" altLang="de-DE" smtClean="0"/>
              <a:pPr>
                <a:defRPr/>
              </a:pPr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3454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A55D34-A55E-8544-8306-8B58E9D03CB1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C955F8-2B74-1341-8293-7869428A0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762D9BDA-1A31-8641-A9C7-8AD24F57FA4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1023551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3789F42-8AAA-D34A-A5B1-9974737E4687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DE4627-8CE0-5C40-97AE-BE205B17583C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40660"/>
            <a:ext cx="19429396" cy="1462152"/>
          </a:xfrm>
        </p:spPr>
        <p:txBody>
          <a:bodyPr>
            <a:noAutofit/>
          </a:bodyPr>
          <a:lstStyle>
            <a:lvl1pPr>
              <a:defRPr sz="64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112710" y="3200400"/>
            <a:ext cx="7722600" cy="7721600"/>
          </a:xfr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8D0C7A1-E8F9-FD4F-81B2-6A198E2862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C93DE10D-58B7-1E49-AC41-E10823F5F6F4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45030769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" descr="HWijjF7RwOPGEJ1nb4Zb_IMG_3773.jpg">
            <a:extLst>
              <a:ext uri="{FF2B5EF4-FFF2-40B4-BE49-F238E27FC236}">
                <a16:creationId xmlns:a16="http://schemas.microsoft.com/office/drawing/2014/main" id="{060C8275-8CB2-9B4D-99F1-0A8864324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7175" cy="1057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EEC4D627-2A57-B746-9A70-4CC09A1D5981}"/>
              </a:ext>
            </a:extLst>
          </p:cNvPr>
          <p:cNvSpPr/>
          <p:nvPr userDrawn="1"/>
        </p:nvSpPr>
        <p:spPr>
          <a:xfrm>
            <a:off x="0" y="0"/>
            <a:ext cx="24387175" cy="10623550"/>
          </a:xfrm>
          <a:prstGeom prst="rect">
            <a:avLst/>
          </a:prstGeom>
          <a:solidFill>
            <a:srgbClr val="2C4155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 descr="iPhone White 5S.png">
            <a:extLst>
              <a:ext uri="{FF2B5EF4-FFF2-40B4-BE49-F238E27FC236}">
                <a16:creationId xmlns:a16="http://schemas.microsoft.com/office/drawing/2014/main" id="{6252C86A-F5D2-5445-B8FE-459D0515AC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8275" y="2701925"/>
            <a:ext cx="5845175" cy="792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228774" y="4655525"/>
            <a:ext cx="4001615" cy="5969891"/>
          </a:xfr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6CB75B-4BA3-CA41-8D1E-63F1CA4118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2569488" y="717550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C5A3A3A0-EC24-0E40-8BFC-8278A9C03297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649782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387175" cy="822960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8765393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BDFDD6B-F055-F347-9B0E-2E840301591E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1736389" cy="1371600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lvl="0"/>
            <a:endParaRPr lang="en-US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CF982A0-B1BA-3A45-9BD5-7EE1D9FA6D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F7448CA0-38CF-184D-B327-00F074730692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0372107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B92F06E9-1EFF-C542-8446-DBE7FC4095FC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C303AC-2ECC-4947-B833-20AB076E40B0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823963-CE05-6042-A1A2-B9EC1831BB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22565274-3B9F-F242-996E-73964514835A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285359227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106FCA5-A4C1-2B44-A542-6C266F52A7AD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DBA975-93C2-B743-820D-BD8708AE412B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112709" y="1371600"/>
            <a:ext cx="19429298" cy="778933"/>
          </a:xfrm>
        </p:spPr>
        <p:txBody>
          <a:bodyPr>
            <a:noAutofit/>
          </a:bodyPr>
          <a:lstStyle>
            <a:lvl1pPr>
              <a:defRPr sz="290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F24E5-894F-C948-BDBF-7D03CBA1D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7F34C3D2-83AE-6E4D-81F7-1E67A36ABBF1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77162672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47123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106FCA5-A4C1-2B44-A542-6C266F52A7AD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DBA975-93C2-B743-820D-BD8708AE412B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F24E5-894F-C948-BDBF-7D03CBA1D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7F34C3D2-83AE-6E4D-81F7-1E67A36ABBF1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53556672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B92F06E9-1EFF-C542-8446-DBE7FC4095FC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C303AC-2ECC-4947-B833-20AB076E40B0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823963-CE05-6042-A1A2-B9EC1831BB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22565274-3B9F-F242-996E-73964514835A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974529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8CC01E5A-2630-A84E-BF96-B0BF1936FDEC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CBB702-9C2A-D249-8ED0-2073787C5881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2219145" y="3606800"/>
            <a:ext cx="4267756" cy="42672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40660"/>
            <a:ext cx="19429396" cy="1462152"/>
          </a:xfrm>
        </p:spPr>
        <p:txBody>
          <a:bodyPr>
            <a:noAutofit/>
          </a:bodyPr>
          <a:lstStyle>
            <a:lvl1pPr>
              <a:defRPr sz="6400">
                <a:solidFill>
                  <a:schemeClr val="bg2">
                    <a:lumMod val="50000"/>
                  </a:schemeClr>
                </a:solidFill>
                <a:latin typeface="Raleway ExtraBold"/>
                <a:cs typeface="Raleway ExtraBold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7316152" y="3606800"/>
            <a:ext cx="4267756" cy="42672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12193587" y="3606800"/>
            <a:ext cx="4267756" cy="42672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17071022" y="3606800"/>
            <a:ext cx="4267756" cy="4267200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1C82A7-396B-264A-A9E0-8F3A6F11EDD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432BEC8D-BA44-B24B-B51D-38A5EDBC6B93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7934123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51CB4D2-BF47-7E44-87D7-909B6BC7E31F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F54098-A89F-6D4C-85E0-4EB1BA4B9BF4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723609" y="3200400"/>
            <a:ext cx="6332712" cy="6331888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40660"/>
            <a:ext cx="19429396" cy="1462152"/>
          </a:xfrm>
        </p:spPr>
        <p:txBody>
          <a:bodyPr>
            <a:noAutofit/>
          </a:bodyPr>
          <a:lstStyle>
            <a:lvl1pPr>
              <a:defRPr sz="64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112709" y="1371600"/>
            <a:ext cx="19429298" cy="778933"/>
          </a:xfrm>
        </p:spPr>
        <p:txBody>
          <a:bodyPr>
            <a:noAutofit/>
          </a:bodyPr>
          <a:lstStyle>
            <a:lvl1pPr>
              <a:defRPr sz="290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86CC01-4262-4549-A364-07EAE33F95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3221B9BC-578E-664A-9B7C-CF6D46277792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02304964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E4C75FB5-1E0B-AE48-AF10-41A11507C82E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5F08A8-607B-FF4E-8B36-BFB72953CB14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40660"/>
            <a:ext cx="19429396" cy="1462152"/>
          </a:xfrm>
        </p:spPr>
        <p:txBody>
          <a:bodyPr>
            <a:noAutofit/>
          </a:bodyPr>
          <a:lstStyle>
            <a:lvl1pPr>
              <a:defRPr sz="64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2576930" y="2738987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7353480" y="2738987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130030" y="2749323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906580" y="2759512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2576930" y="7559427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353480" y="7559427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2130030" y="7538901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6906580" y="7538901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0421032-5C13-AD4B-979F-E4253F87B62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111AD2B6-1A5A-BD41-B270-BE09A2D5EF18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1529282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>
            <a:extLst>
              <a:ext uri="{FF2B5EF4-FFF2-40B4-BE49-F238E27FC236}">
                <a16:creationId xmlns:a16="http://schemas.microsoft.com/office/drawing/2014/main" id="{79797004-E5BF-1742-8DBB-50CFF74EC3D4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13FE43-B50B-7749-A0A2-C7E27B9F9E8E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40660"/>
            <a:ext cx="19429396" cy="1462152"/>
          </a:xfrm>
        </p:spPr>
        <p:txBody>
          <a:bodyPr>
            <a:noAutofit/>
          </a:bodyPr>
          <a:lstStyle>
            <a:lvl1pPr>
              <a:defRPr sz="64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13630" y="30480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319943" y="30480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644806" y="30480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-13630" y="53704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319943" y="53704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44806" y="53704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2311233" y="770664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44806" y="770664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969669" y="770664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5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311233" y="1002910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6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644806" y="1002910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969669" y="1002910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8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6966442" y="30480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9300015" y="30480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-13630" y="775744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6966442" y="53704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2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9300015" y="53704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-13630" y="1007990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91304" y="770664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7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9291304" y="1002910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A66FEAFC-7FFC-CC43-B06B-98558408481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52482EB6-6FD4-DC42-BAC7-4DE0D1F1336F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2405265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>
            <a:extLst>
              <a:ext uri="{FF2B5EF4-FFF2-40B4-BE49-F238E27FC236}">
                <a16:creationId xmlns:a16="http://schemas.microsoft.com/office/drawing/2014/main" id="{FA3BCB75-8BA1-FB44-B28F-92A249C9F9EB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AD5BFF-9300-DF4E-815B-2CF5C8B6E43F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40660"/>
            <a:ext cx="19429396" cy="1462152"/>
          </a:xfrm>
        </p:spPr>
        <p:txBody>
          <a:bodyPr>
            <a:noAutofit/>
          </a:bodyPr>
          <a:lstStyle>
            <a:lvl1pPr>
              <a:defRPr sz="64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41451" y="30480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875024" y="30480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199886" y="30480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41451" y="53704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875024" y="53704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99886" y="53704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4504820" y="29972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6838394" y="29972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9163256" y="29972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5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4504820" y="53196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6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6838394" y="53196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9163256" y="53196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8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521522" y="30480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9855095" y="30480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2179958" y="30480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7521522" y="53704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2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9855095" y="53704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2179958" y="53704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21484892" y="2997200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7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21484892" y="5319667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192B2BE-5B84-294F-933F-CB3AB39DE47D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panose="020B0503030101060003" pitchFamily="34" charset="77"/>
              </a:defRPr>
            </a:lvl1pPr>
          </a:lstStyle>
          <a:p>
            <a:pPr>
              <a:defRPr/>
            </a:pPr>
            <a:fld id="{B58424DB-60FB-C846-953C-6C9490FCEBE6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2969718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BF738B-81BA-7245-A950-CA491D42A4C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549275"/>
            <a:ext cx="219487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3852" tIns="121926" rIns="243852" bIns="1219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8FCD602-2BBA-454B-ABC6-37E4DD61C7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19200" y="3200400"/>
            <a:ext cx="21948775" cy="905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3852" tIns="121926" rIns="243852" bIns="1219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text styles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2F164-3BD0-BD4F-A681-162F0FB66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19200" y="12712700"/>
            <a:ext cx="5691188" cy="730250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89F1F-F9E3-5A4E-AC4A-AC40ABFF4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32788" y="12712700"/>
            <a:ext cx="7721600" cy="730250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 defTabSz="1219261" eaLnBrk="1" fontAlgn="auto" hangingPunct="1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6C4C-B7AE-BB45-BCEB-312FCA607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76788" y="12712700"/>
            <a:ext cx="5691187" cy="730250"/>
          </a:xfrm>
          <a:prstGeom prst="rect">
            <a:avLst/>
          </a:prstGeom>
        </p:spPr>
        <p:txBody>
          <a:bodyPr vert="horz" wrap="square" lIns="243852" tIns="121926" rIns="243852" bIns="12192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93E52D-7572-7044-9C42-140A6D0EABC8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8" r:id="rId12"/>
    <p:sldLayoutId id="2147484069" r:id="rId13"/>
    <p:sldLayoutId id="2147484072" r:id="rId14"/>
    <p:sldLayoutId id="2147484073" r:id="rId15"/>
  </p:sldLayoutIdLst>
  <p:transition spd="med">
    <p:fade/>
  </p:transition>
  <p:hf hdr="0" ftr="0" dt="0"/>
  <p:txStyles>
    <p:titleStyle>
      <a:lvl1pPr algn="ctr" defTabSz="1219200" rtl="0" eaLnBrk="0" fontAlgn="base" hangingPunct="0">
        <a:spcBef>
          <a:spcPct val="0"/>
        </a:spcBef>
        <a:spcAft>
          <a:spcPct val="0"/>
        </a:spcAft>
        <a:defRPr sz="7500" kern="1200">
          <a:solidFill>
            <a:schemeClr val="bg2">
              <a:lumMod val="50000"/>
            </a:schemeClr>
          </a:solidFill>
          <a:latin typeface="Calibri" panose="020F0502020204030204" pitchFamily="34" charset="0"/>
          <a:ea typeface="ＭＳ Ｐゴシック" panose="020B0600070205080204" pitchFamily="34" charset="-128"/>
          <a:cs typeface="Calibri" panose="020F0502020204030204" pitchFamily="34" charset="0"/>
        </a:defRPr>
      </a:lvl1pPr>
      <a:lvl2pPr algn="ctr" defTabSz="1219200" rtl="0" eaLnBrk="0" fontAlgn="base" hangingPunct="0">
        <a:spcBef>
          <a:spcPct val="0"/>
        </a:spcBef>
        <a:spcAft>
          <a:spcPct val="0"/>
        </a:spcAft>
        <a:defRPr sz="7500">
          <a:solidFill>
            <a:schemeClr val="bg2"/>
          </a:solidFill>
          <a:latin typeface="Raleway ExtraBold" panose="020B0503030101060003" pitchFamily="34" charset="77"/>
          <a:ea typeface="ＭＳ Ｐゴシック" panose="020B0600070205080204" pitchFamily="34" charset="-128"/>
          <a:cs typeface="Raleway ExtraBold" charset="0"/>
        </a:defRPr>
      </a:lvl2pPr>
      <a:lvl3pPr algn="ctr" defTabSz="1219200" rtl="0" eaLnBrk="0" fontAlgn="base" hangingPunct="0">
        <a:spcBef>
          <a:spcPct val="0"/>
        </a:spcBef>
        <a:spcAft>
          <a:spcPct val="0"/>
        </a:spcAft>
        <a:defRPr sz="7500">
          <a:solidFill>
            <a:schemeClr val="bg2"/>
          </a:solidFill>
          <a:latin typeface="Raleway ExtraBold" panose="020B0503030101060003" pitchFamily="34" charset="77"/>
          <a:ea typeface="ＭＳ Ｐゴシック" panose="020B0600070205080204" pitchFamily="34" charset="-128"/>
          <a:cs typeface="Raleway ExtraBold" charset="0"/>
        </a:defRPr>
      </a:lvl3pPr>
      <a:lvl4pPr algn="ctr" defTabSz="1219200" rtl="0" eaLnBrk="0" fontAlgn="base" hangingPunct="0">
        <a:spcBef>
          <a:spcPct val="0"/>
        </a:spcBef>
        <a:spcAft>
          <a:spcPct val="0"/>
        </a:spcAft>
        <a:defRPr sz="7500">
          <a:solidFill>
            <a:schemeClr val="bg2"/>
          </a:solidFill>
          <a:latin typeface="Raleway ExtraBold" panose="020B0503030101060003" pitchFamily="34" charset="77"/>
          <a:ea typeface="ＭＳ Ｐゴシック" panose="020B0600070205080204" pitchFamily="34" charset="-128"/>
          <a:cs typeface="Raleway ExtraBold" charset="0"/>
        </a:defRPr>
      </a:lvl4pPr>
      <a:lvl5pPr algn="ctr" defTabSz="1219200" rtl="0" eaLnBrk="0" fontAlgn="base" hangingPunct="0">
        <a:spcBef>
          <a:spcPct val="0"/>
        </a:spcBef>
        <a:spcAft>
          <a:spcPct val="0"/>
        </a:spcAft>
        <a:defRPr sz="7500">
          <a:solidFill>
            <a:schemeClr val="bg2"/>
          </a:solidFill>
          <a:latin typeface="Raleway ExtraBold" panose="020B0503030101060003" pitchFamily="34" charset="77"/>
          <a:ea typeface="ＭＳ Ｐゴシック" panose="020B0600070205080204" pitchFamily="34" charset="-128"/>
          <a:cs typeface="Raleway ExtraBold" charset="0"/>
        </a:defRPr>
      </a:lvl5pPr>
      <a:lvl6pPr marL="457200" algn="ctr" defTabSz="1219200" rtl="0" fontAlgn="base">
        <a:spcBef>
          <a:spcPct val="0"/>
        </a:spcBef>
        <a:spcAft>
          <a:spcPct val="0"/>
        </a:spcAft>
        <a:defRPr sz="7500">
          <a:solidFill>
            <a:schemeClr val="bg2"/>
          </a:solidFill>
          <a:latin typeface="Raleway ExtraBold" panose="020B0503030101060003" pitchFamily="34" charset="77"/>
          <a:ea typeface="ＭＳ Ｐゴシック" panose="020B0600070205080204" pitchFamily="34" charset="-128"/>
        </a:defRPr>
      </a:lvl6pPr>
      <a:lvl7pPr marL="914400" algn="ctr" defTabSz="1219200" rtl="0" fontAlgn="base">
        <a:spcBef>
          <a:spcPct val="0"/>
        </a:spcBef>
        <a:spcAft>
          <a:spcPct val="0"/>
        </a:spcAft>
        <a:defRPr sz="7500">
          <a:solidFill>
            <a:schemeClr val="bg2"/>
          </a:solidFill>
          <a:latin typeface="Raleway ExtraBold" panose="020B0503030101060003" pitchFamily="34" charset="77"/>
          <a:ea typeface="ＭＳ Ｐゴシック" panose="020B0600070205080204" pitchFamily="34" charset="-128"/>
        </a:defRPr>
      </a:lvl7pPr>
      <a:lvl8pPr marL="1371600" algn="ctr" defTabSz="1219200" rtl="0" fontAlgn="base">
        <a:spcBef>
          <a:spcPct val="0"/>
        </a:spcBef>
        <a:spcAft>
          <a:spcPct val="0"/>
        </a:spcAft>
        <a:defRPr sz="7500">
          <a:solidFill>
            <a:schemeClr val="bg2"/>
          </a:solidFill>
          <a:latin typeface="Raleway ExtraBold" panose="020B0503030101060003" pitchFamily="34" charset="77"/>
          <a:ea typeface="ＭＳ Ｐゴシック" panose="020B0600070205080204" pitchFamily="34" charset="-128"/>
        </a:defRPr>
      </a:lvl8pPr>
      <a:lvl9pPr marL="1828800" algn="ctr" defTabSz="1219200" rtl="0" fontAlgn="base">
        <a:spcBef>
          <a:spcPct val="0"/>
        </a:spcBef>
        <a:spcAft>
          <a:spcPct val="0"/>
        </a:spcAft>
        <a:defRPr sz="7500">
          <a:solidFill>
            <a:schemeClr val="bg2"/>
          </a:solidFill>
          <a:latin typeface="Raleway ExtraBold" panose="020B0503030101060003" pitchFamily="34" charset="77"/>
          <a:ea typeface="ＭＳ Ｐゴシック" panose="020B0600070205080204" pitchFamily="34" charset="-128"/>
        </a:defRPr>
      </a:lvl9pPr>
    </p:titleStyle>
    <p:bodyStyle>
      <a:lvl1pPr algn="l" defTabSz="1219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6400" kern="1200">
          <a:solidFill>
            <a:srgbClr val="BFBFBF"/>
          </a:solidFill>
          <a:latin typeface="Calibri" panose="020F0502020204030204" pitchFamily="34" charset="0"/>
          <a:ea typeface="ＭＳ Ｐゴシック" panose="020B0600070205080204" pitchFamily="34" charset="-128"/>
          <a:cs typeface="Calibri" panose="020F0502020204030204" pitchFamily="34" charset="0"/>
        </a:defRPr>
      </a:lvl1pPr>
      <a:lvl2pPr marL="1219200" algn="l" defTabSz="1219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4800" kern="1200">
          <a:solidFill>
            <a:srgbClr val="BFBFBF"/>
          </a:solidFill>
          <a:latin typeface="Calibri" panose="020F0502020204030204" pitchFamily="34" charset="0"/>
          <a:ea typeface="ＭＳ Ｐゴシック" panose="020B0600070205080204" pitchFamily="34" charset="-128"/>
          <a:cs typeface="Calibri" panose="020F0502020204030204" pitchFamily="34" charset="0"/>
        </a:defRPr>
      </a:lvl2pPr>
      <a:lvl3pPr marL="2438400" algn="l" defTabSz="1219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4300" kern="1200">
          <a:solidFill>
            <a:srgbClr val="BFBFBF"/>
          </a:solidFill>
          <a:latin typeface="Calibri" panose="020F0502020204030204" pitchFamily="34" charset="0"/>
          <a:ea typeface="ＭＳ Ｐゴシック" panose="020B0600070205080204" pitchFamily="34" charset="-128"/>
          <a:cs typeface="Calibri" panose="020F0502020204030204" pitchFamily="34" charset="0"/>
        </a:defRPr>
      </a:lvl3pPr>
      <a:lvl4pPr marL="3657600" algn="l" defTabSz="1219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3700" kern="1200">
          <a:solidFill>
            <a:srgbClr val="BFBFBF"/>
          </a:solidFill>
          <a:latin typeface="Calibri" panose="020F0502020204030204" pitchFamily="34" charset="0"/>
          <a:ea typeface="ＭＳ Ｐゴシック" panose="020B0600070205080204" pitchFamily="34" charset="-128"/>
          <a:cs typeface="Calibri" panose="020F0502020204030204" pitchFamily="34" charset="0"/>
        </a:defRPr>
      </a:lvl4pPr>
      <a:lvl5pPr marL="4876800" algn="l" defTabSz="1219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3700" kern="1200">
          <a:solidFill>
            <a:srgbClr val="BFBFBF"/>
          </a:solidFill>
          <a:latin typeface="Calibri" panose="020F0502020204030204" pitchFamily="34" charset="0"/>
          <a:ea typeface="ＭＳ Ｐゴシック" panose="020B0600070205080204" pitchFamily="34" charset="-128"/>
          <a:cs typeface="Calibri" panose="020F0502020204030204" pitchFamily="34" charset="0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6.png"/><Relationship Id="rId7" Type="http://schemas.openxmlformats.org/officeDocument/2006/relationships/image" Target="../media/image69.svg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45.png"/><Relationship Id="rId10" Type="http://schemas.openxmlformats.org/officeDocument/2006/relationships/image" Target="../media/image18.png"/><Relationship Id="rId4" Type="http://schemas.openxmlformats.org/officeDocument/2006/relationships/image" Target="../media/image47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tiff"/><Relationship Id="rId3" Type="http://schemas.openxmlformats.org/officeDocument/2006/relationships/image" Target="../media/image78.emf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1.png"/><Relationship Id="rId5" Type="http://schemas.openxmlformats.org/officeDocument/2006/relationships/image" Target="../media/image100.tiff"/><Relationship Id="rId4" Type="http://schemas.openxmlformats.org/officeDocument/2006/relationships/image" Target="../media/image99.tiff"/><Relationship Id="rId9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3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F6EEB1B-78BA-4946-8A32-E315AEA74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Live-Umfrage</a:t>
            </a:r>
          </a:p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F4A0E3-41F9-3941-9EC3-70D42EE83A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1</a:t>
            </a:fld>
            <a:endParaRPr lang="en-US" alt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0427C-6B02-5446-AE86-8166222BED38}"/>
              </a:ext>
            </a:extLst>
          </p:cNvPr>
          <p:cNvSpPr txBox="1">
            <a:spLocks/>
          </p:cNvSpPr>
          <p:nvPr/>
        </p:nvSpPr>
        <p:spPr bwMode="auto">
          <a:xfrm>
            <a:off x="2287588" y="1905000"/>
            <a:ext cx="19429412" cy="1043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3852" tIns="121926" rIns="243852" bIns="121926" numCol="1" anchor="t" anchorCtr="0" compatLnSpc="1">
            <a:prstTxWarp prst="textNoShape">
              <a:avLst/>
            </a:prstTxWarp>
            <a:noAutofit/>
          </a:bodyPr>
          <a:lstStyle>
            <a:lvl1pPr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20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1219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2pPr>
            <a:lvl3pPr marL="24384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3pPr>
            <a:lvl4pPr marL="36576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4pPr>
            <a:lvl5pPr marL="4876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en-US" altLang="de-DE" sz="3600">
              <a:solidFill>
                <a:schemeClr val="tx2"/>
              </a:solidFill>
            </a:endParaRPr>
          </a:p>
          <a:p>
            <a:pPr algn="ctr" eaLnBrk="1" hangingPunct="1">
              <a:defRPr/>
            </a:pPr>
            <a:r>
              <a:rPr lang="en-US" altLang="de-DE" sz="6000" err="1">
                <a:solidFill>
                  <a:schemeClr val="tx2"/>
                </a:solidFill>
              </a:rPr>
              <a:t>Welche</a:t>
            </a:r>
            <a:r>
              <a:rPr lang="en-US" altLang="de-DE" sz="6000">
                <a:solidFill>
                  <a:schemeClr val="tx2"/>
                </a:solidFill>
              </a:rPr>
              <a:t> </a:t>
            </a:r>
            <a:r>
              <a:rPr lang="en-US" altLang="de-DE" sz="6000" b="1" err="1">
                <a:solidFill>
                  <a:schemeClr val="tx2"/>
                </a:solidFill>
              </a:rPr>
              <a:t>Stichwörter</a:t>
            </a:r>
            <a:r>
              <a:rPr lang="en-US" altLang="de-DE" sz="6000">
                <a:solidFill>
                  <a:schemeClr val="tx2"/>
                </a:solidFill>
              </a:rPr>
              <a:t> </a:t>
            </a:r>
            <a:r>
              <a:rPr lang="en-US" altLang="de-DE" sz="6000" err="1">
                <a:solidFill>
                  <a:schemeClr val="tx2"/>
                </a:solidFill>
              </a:rPr>
              <a:t>kommen</a:t>
            </a:r>
            <a:r>
              <a:rPr lang="en-US" altLang="de-DE" sz="6000">
                <a:solidFill>
                  <a:schemeClr val="tx2"/>
                </a:solidFill>
              </a:rPr>
              <a:t> </a:t>
            </a:r>
            <a:r>
              <a:rPr lang="en-US" altLang="de-DE" sz="6000" err="1">
                <a:solidFill>
                  <a:schemeClr val="tx2"/>
                </a:solidFill>
              </a:rPr>
              <a:t>Ihnen</a:t>
            </a:r>
            <a:r>
              <a:rPr lang="en-US" altLang="de-DE" sz="6000">
                <a:solidFill>
                  <a:schemeClr val="tx2"/>
                </a:solidFill>
              </a:rPr>
              <a:t> </a:t>
            </a:r>
            <a:r>
              <a:rPr lang="en-US" altLang="de-DE" sz="6000" err="1">
                <a:solidFill>
                  <a:schemeClr val="tx2"/>
                </a:solidFill>
              </a:rPr>
              <a:t>beim</a:t>
            </a:r>
            <a:r>
              <a:rPr lang="en-US" altLang="de-DE" sz="6000">
                <a:solidFill>
                  <a:schemeClr val="tx2"/>
                </a:solidFill>
              </a:rPr>
              <a:t> </a:t>
            </a:r>
            <a:r>
              <a:rPr lang="en-US" altLang="de-DE" sz="6000" err="1">
                <a:solidFill>
                  <a:schemeClr val="tx2"/>
                </a:solidFill>
              </a:rPr>
              <a:t>Thema</a:t>
            </a:r>
            <a:r>
              <a:rPr lang="en-US" altLang="de-DE" sz="6000">
                <a:solidFill>
                  <a:schemeClr val="tx2"/>
                </a:solidFill>
              </a:rPr>
              <a:t> </a:t>
            </a:r>
            <a:r>
              <a:rPr lang="en-US" altLang="de-DE" sz="6000" b="1">
                <a:solidFill>
                  <a:schemeClr val="tx2"/>
                </a:solidFill>
              </a:rPr>
              <a:t>Influencer</a:t>
            </a:r>
            <a:r>
              <a:rPr lang="en-US" altLang="de-DE" sz="6000">
                <a:solidFill>
                  <a:schemeClr val="tx2"/>
                </a:solidFill>
              </a:rPr>
              <a:t> und </a:t>
            </a:r>
            <a:r>
              <a:rPr lang="en-US" altLang="de-DE" sz="6000" b="1">
                <a:solidFill>
                  <a:schemeClr val="tx2"/>
                </a:solidFill>
              </a:rPr>
              <a:t>Reisen</a:t>
            </a:r>
            <a:r>
              <a:rPr lang="en-US" altLang="de-DE" sz="6000">
                <a:solidFill>
                  <a:schemeClr val="tx2"/>
                </a:solidFill>
              </a:rPr>
              <a:t> in den Sinn?</a:t>
            </a:r>
          </a:p>
          <a:p>
            <a:pPr eaLnBrk="1" hangingPunct="1">
              <a:defRPr/>
            </a:pPr>
            <a:endParaRPr lang="en-US" altLang="de-DE" sz="3600">
              <a:solidFill>
                <a:schemeClr val="tx2"/>
              </a:solidFill>
            </a:endParaRPr>
          </a:p>
          <a:p>
            <a:pPr algn="ctr" eaLnBrk="1" hangingPunct="1">
              <a:defRPr/>
            </a:pPr>
            <a:r>
              <a:rPr lang="en-US" altLang="de-DE" sz="6000" b="1" u="sng" err="1">
                <a:solidFill>
                  <a:schemeClr val="tx2"/>
                </a:solidFill>
              </a:rPr>
              <a:t>www.menti.com</a:t>
            </a:r>
            <a:r>
              <a:rPr lang="en-US" altLang="de-DE" sz="6000" b="1" u="sng">
                <a:solidFill>
                  <a:schemeClr val="tx2"/>
                </a:solidFill>
              </a:rPr>
              <a:t> </a:t>
            </a:r>
          </a:p>
          <a:p>
            <a:pPr eaLnBrk="1" hangingPunct="1">
              <a:defRPr/>
            </a:pPr>
            <a:endParaRPr lang="en-US" altLang="de-DE" b="1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lang="en-US" altLang="de-DE">
              <a:solidFill>
                <a:schemeClr val="tx2"/>
              </a:solidFill>
            </a:endParaRPr>
          </a:p>
          <a:p>
            <a:pPr eaLnBrk="1" hangingPunct="1">
              <a:defRPr/>
            </a:pPr>
            <a:endParaRPr lang="en-US" altLang="de-DE">
              <a:solidFill>
                <a:schemeClr val="tx2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3B4A703-73C0-7142-9904-352D32BC04F2}"/>
              </a:ext>
            </a:extLst>
          </p:cNvPr>
          <p:cNvGrpSpPr/>
          <p:nvPr/>
        </p:nvGrpSpPr>
        <p:grpSpPr>
          <a:xfrm>
            <a:off x="4478561" y="6858000"/>
            <a:ext cx="14697690" cy="6460259"/>
            <a:chOff x="4478561" y="3894570"/>
            <a:chExt cx="14697690" cy="6460259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2542B89-8F89-1740-A3A2-33EF8741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561" y="3894570"/>
              <a:ext cx="14697690" cy="6460259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76B75A8B-87E9-FF41-B7AB-CAB940FA1F07}"/>
                </a:ext>
              </a:extLst>
            </p:cNvPr>
            <p:cNvSpPr/>
            <p:nvPr/>
          </p:nvSpPr>
          <p:spPr>
            <a:xfrm>
              <a:off x="5181600" y="7647709"/>
              <a:ext cx="1690255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18604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3AD922-649D-FA43-82C1-64CB826373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Organisation der Zusammenarbeit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262361-FD3E-3A49-9B7A-08FB1AD034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10</a:t>
            </a:fld>
            <a:endParaRPr lang="en-US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E9E1087-A3B8-E845-8BB7-82B23C5C09AC}"/>
              </a:ext>
            </a:extLst>
          </p:cNvPr>
          <p:cNvGrpSpPr/>
          <p:nvPr/>
        </p:nvGrpSpPr>
        <p:grpSpPr>
          <a:xfrm>
            <a:off x="1962958" y="2751748"/>
            <a:ext cx="20531798" cy="8125461"/>
            <a:chOff x="1083733" y="2681410"/>
            <a:chExt cx="20531798" cy="812546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A8DBAC21-EF70-0743-9809-05A7A2D80838}"/>
                </a:ext>
              </a:extLst>
            </p:cNvPr>
            <p:cNvSpPr/>
            <p:nvPr/>
          </p:nvSpPr>
          <p:spPr>
            <a:xfrm>
              <a:off x="1083733" y="3382757"/>
              <a:ext cx="6874934" cy="7281333"/>
            </a:xfrm>
            <a:prstGeom prst="rect">
              <a:avLst/>
            </a:prstGeom>
            <a:solidFill>
              <a:schemeClr val="accent1">
                <a:alpha val="6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E08C6444-F01C-9240-BFB2-F61286991FDB}"/>
                </a:ext>
              </a:extLst>
            </p:cNvPr>
            <p:cNvGrpSpPr/>
            <p:nvPr/>
          </p:nvGrpSpPr>
          <p:grpSpPr>
            <a:xfrm>
              <a:off x="8682005" y="2681410"/>
              <a:ext cx="12933526" cy="8125461"/>
              <a:chOff x="8682005" y="1204304"/>
              <a:chExt cx="12933526" cy="812546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C02363-73C8-A542-9DCF-A99DDCCBA1C6}"/>
                  </a:ext>
                </a:extLst>
              </p:cNvPr>
              <p:cNvSpPr/>
              <p:nvPr/>
            </p:nvSpPr>
            <p:spPr>
              <a:xfrm>
                <a:off x="9630383" y="1838460"/>
                <a:ext cx="10875523" cy="3959225"/>
              </a:xfrm>
              <a:prstGeom prst="rect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3493AC6-6250-764F-9BCB-A578B0E8F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93387" y="2144880"/>
                <a:ext cx="3200400" cy="32004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4FDC01-089A-5546-AE17-EE4CC1A876A6}"/>
                  </a:ext>
                </a:extLst>
              </p:cNvPr>
              <p:cNvSpPr txBox="1"/>
              <p:nvPr/>
            </p:nvSpPr>
            <p:spPr>
              <a:xfrm>
                <a:off x="14610945" y="2590918"/>
                <a:ext cx="476655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- Code</a:t>
                </a:r>
              </a:p>
              <a:p>
                <a:r>
                  <a:rPr lang="en-US"/>
                  <a:t>- Scrapes</a:t>
                </a:r>
              </a:p>
              <a:p>
                <a:r>
                  <a:rPr lang="en-US"/>
                  <a:t>- </a:t>
                </a:r>
                <a:r>
                  <a:rPr lang="de-CH"/>
                  <a:t>Dokumentation</a:t>
                </a: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E0792AAA-0515-8342-845A-23C617FDD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82005" y="7119174"/>
                <a:ext cx="2196000" cy="2196000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0176CF3D-5CAD-F745-B94F-7651B3E61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46468" y="7124038"/>
                <a:ext cx="2196000" cy="2196000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5FCF9FFD-1D7D-1743-8A8D-0BDBC7583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810930" y="7128902"/>
                <a:ext cx="2196000" cy="2196000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196FAA0-1ADD-E74E-830A-A3C54E7D3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375392" y="7133765"/>
                <a:ext cx="2196000" cy="2196000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2D646E8-E089-C741-8D30-1642E25EFD4C}"/>
                  </a:ext>
                </a:extLst>
              </p:cNvPr>
              <p:cNvCxnSpPr/>
              <p:nvPr/>
            </p:nvCxnSpPr>
            <p:spPr>
              <a:xfrm flipV="1">
                <a:off x="9961089" y="6031149"/>
                <a:ext cx="0" cy="826851"/>
              </a:xfrm>
              <a:prstGeom prst="straightConnector1">
                <a:avLst/>
              </a:prstGeom>
              <a:ln w="5080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5A53008-36E2-5141-BDD9-03C628147638}"/>
                  </a:ext>
                </a:extLst>
              </p:cNvPr>
              <p:cNvCxnSpPr/>
              <p:nvPr/>
            </p:nvCxnSpPr>
            <p:spPr>
              <a:xfrm flipV="1">
                <a:off x="12344468" y="6031149"/>
                <a:ext cx="0" cy="826851"/>
              </a:xfrm>
              <a:prstGeom prst="straightConnector1">
                <a:avLst/>
              </a:prstGeom>
              <a:ln w="5080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FD46755-C422-4D49-9407-EB03029C14E2}"/>
                  </a:ext>
                </a:extLst>
              </p:cNvPr>
              <p:cNvCxnSpPr/>
              <p:nvPr/>
            </p:nvCxnSpPr>
            <p:spPr>
              <a:xfrm flipV="1">
                <a:off x="17473392" y="6031149"/>
                <a:ext cx="0" cy="826851"/>
              </a:xfrm>
              <a:prstGeom prst="straightConnector1">
                <a:avLst/>
              </a:prstGeom>
              <a:ln w="5080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03B79E5-28EB-A74D-A835-F55F8F1E80C2}"/>
                  </a:ext>
                </a:extLst>
              </p:cNvPr>
              <p:cNvCxnSpPr/>
              <p:nvPr/>
            </p:nvCxnSpPr>
            <p:spPr>
              <a:xfrm flipV="1">
                <a:off x="19979488" y="6031149"/>
                <a:ext cx="0" cy="826851"/>
              </a:xfrm>
              <a:prstGeom prst="straightConnector1">
                <a:avLst/>
              </a:prstGeom>
              <a:ln w="5080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BDB296D9-29E1-1148-92D8-12E0ACD82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939855" y="7114310"/>
                <a:ext cx="2196000" cy="2196000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225B228-C47F-9E48-B01E-E3821E623FB1}"/>
                  </a:ext>
                </a:extLst>
              </p:cNvPr>
              <p:cNvCxnSpPr/>
              <p:nvPr/>
            </p:nvCxnSpPr>
            <p:spPr>
              <a:xfrm flipV="1">
                <a:off x="14990391" y="6031149"/>
                <a:ext cx="0" cy="826851"/>
              </a:xfrm>
              <a:prstGeom prst="straightConnector1">
                <a:avLst/>
              </a:prstGeom>
              <a:ln w="50800"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8CA18EDF-3A40-D64A-9582-00365C892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649932" y="1204304"/>
                <a:ext cx="4965599" cy="1342698"/>
              </a:xfrm>
              <a:prstGeom prst="rect">
                <a:avLst/>
              </a:prstGeom>
            </p:spPr>
          </p:pic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B345927-A34A-7D43-875E-04AC48667747}"/>
                </a:ext>
              </a:extLst>
            </p:cNvPr>
            <p:cNvGrpSpPr/>
            <p:nvPr/>
          </p:nvGrpSpPr>
          <p:grpSpPr>
            <a:xfrm>
              <a:off x="1567127" y="3793685"/>
              <a:ext cx="6331733" cy="6209673"/>
              <a:chOff x="1567127" y="2984795"/>
              <a:chExt cx="6331733" cy="6209673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D34E413-F55B-1E4C-9059-4A3396701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618512" y="4806793"/>
                <a:ext cx="1299752" cy="1299752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F8938B00-58B2-6445-A356-2D145CF27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618512" y="7894717"/>
                <a:ext cx="1317316" cy="1299751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1A5E5EF9-3D26-7A43-89AD-0DE5ADEFD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r="83660"/>
              <a:stretch/>
            </p:blipFill>
            <p:spPr>
              <a:xfrm>
                <a:off x="1618512" y="6512217"/>
                <a:ext cx="1227699" cy="13825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5B74F6-4BD4-5F4B-8E64-C58A183EE1E0}"/>
                  </a:ext>
                </a:extLst>
              </p:cNvPr>
              <p:cNvSpPr txBox="1"/>
              <p:nvPr/>
            </p:nvSpPr>
            <p:spPr>
              <a:xfrm>
                <a:off x="3365770" y="3482502"/>
                <a:ext cx="45330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GitHub Desktop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8CCA07-8E44-2D43-B606-4C552C7FD5A6}"/>
                  </a:ext>
                </a:extLst>
              </p:cNvPr>
              <p:cNvSpPr txBox="1"/>
              <p:nvPr/>
            </p:nvSpPr>
            <p:spPr>
              <a:xfrm>
                <a:off x="3365770" y="5077838"/>
                <a:ext cx="45330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Atom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EF081B-E335-C147-A757-0EECF4A6879A}"/>
                  </a:ext>
                </a:extLst>
              </p:cNvPr>
              <p:cNvSpPr txBox="1"/>
              <p:nvPr/>
            </p:nvSpPr>
            <p:spPr>
              <a:xfrm>
                <a:off x="3365770" y="6653719"/>
                <a:ext cx="45330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PyCharm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63177D-1D30-F949-A432-4DD0D6E5A7D2}"/>
                  </a:ext>
                </a:extLst>
              </p:cNvPr>
              <p:cNvSpPr txBox="1"/>
              <p:nvPr/>
            </p:nvSpPr>
            <p:spPr>
              <a:xfrm>
                <a:off x="3365770" y="8190689"/>
                <a:ext cx="45330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Tableau</a:t>
                </a:r>
              </a:p>
            </p:txBody>
          </p:sp>
          <p:pic>
            <p:nvPicPr>
              <p:cNvPr id="1028" name="Picture 4" descr="https://i.pinimg.com/originals/9e/2f/3c/9e2f3c8282f7e7eabf0612872880cc4d.png">
                <a:extLst>
                  <a:ext uri="{FF2B5EF4-FFF2-40B4-BE49-F238E27FC236}">
                    <a16:creationId xmlns:a16="http://schemas.microsoft.com/office/drawing/2014/main" id="{678CB96A-DCFD-CE40-B493-68B38D33D5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7127" y="2984795"/>
                <a:ext cx="1541910" cy="15419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8829603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Erste Testskripte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11</a:t>
            </a:fld>
            <a:endParaRPr lang="en-US" alt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982989-001C-7148-AA9A-56819A2DB091}"/>
              </a:ext>
            </a:extLst>
          </p:cNvPr>
          <p:cNvSpPr/>
          <p:nvPr/>
        </p:nvSpPr>
        <p:spPr>
          <a:xfrm>
            <a:off x="13118123" y="3868616"/>
            <a:ext cx="9706708" cy="4536825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tx1"/>
                </a:solidFill>
              </a:rPr>
              <a:t>Key Learnings:</a:t>
            </a:r>
          </a:p>
          <a:p>
            <a:pPr marL="685800" indent="-685800">
              <a:buFontTx/>
              <a:buChar char="-"/>
            </a:pPr>
            <a:r>
              <a:rPr lang="en-US">
                <a:solidFill>
                  <a:schemeClr val="tx1"/>
                </a:solidFill>
              </a:rPr>
              <a:t>Posts auf Instagram -&gt; </a:t>
            </a:r>
            <a:r>
              <a:rPr lang="en-US" err="1">
                <a:solidFill>
                  <a:schemeClr val="tx1"/>
                </a:solidFill>
              </a:rPr>
              <a:t>Scrapen</a:t>
            </a:r>
            <a:r>
              <a:rPr lang="en-US">
                <a:solidFill>
                  <a:schemeClr val="tx1"/>
                </a:solidFill>
              </a:rPr>
              <a:t> von Hotels</a:t>
            </a:r>
          </a:p>
          <a:p>
            <a:pPr marL="685800" indent="-685800">
              <a:buFontTx/>
              <a:buChar char="-"/>
            </a:pPr>
            <a:r>
              <a:rPr lang="en-US">
                <a:solidFill>
                  <a:schemeClr val="tx1"/>
                </a:solidFill>
              </a:rPr>
              <a:t>Twitter </a:t>
            </a:r>
            <a:r>
              <a:rPr lang="en-US" err="1">
                <a:solidFill>
                  <a:schemeClr val="tx1"/>
                </a:solidFill>
              </a:rPr>
              <a:t>kein</a:t>
            </a:r>
            <a:r>
              <a:rPr lang="en-US">
                <a:solidFill>
                  <a:schemeClr val="tx1"/>
                </a:solidFill>
              </a:rPr>
              <a:t> “Influencer-</a:t>
            </a:r>
            <a:r>
              <a:rPr lang="en-US" err="1">
                <a:solidFill>
                  <a:schemeClr val="tx1"/>
                </a:solidFill>
              </a:rPr>
              <a:t>Netzwerk</a:t>
            </a:r>
            <a:r>
              <a:rPr lang="en-US">
                <a:solidFill>
                  <a:schemeClr val="tx1"/>
                </a:solidFill>
              </a:rPr>
              <a:t>”</a:t>
            </a:r>
          </a:p>
          <a:p>
            <a:pPr marL="685800" indent="-685800">
              <a:buFontTx/>
              <a:buChar char="-"/>
            </a:pPr>
            <a:r>
              <a:rPr lang="en-US">
                <a:solidFill>
                  <a:schemeClr val="tx1"/>
                </a:solidFill>
              </a:rPr>
              <a:t>TripAdvisor </a:t>
            </a:r>
            <a:r>
              <a:rPr lang="en-US" err="1">
                <a:solidFill>
                  <a:schemeClr val="tx1"/>
                </a:solidFill>
              </a:rPr>
              <a:t>als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Datenquelle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zuverlässig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AEDF91DB-F44A-644F-BBFC-AEBD45859D2D}"/>
              </a:ext>
            </a:extLst>
          </p:cNvPr>
          <p:cNvCxnSpPr>
            <a:cxnSpLocks/>
          </p:cNvCxnSpPr>
          <p:nvPr/>
        </p:nvCxnSpPr>
        <p:spPr>
          <a:xfrm>
            <a:off x="12213978" y="2133600"/>
            <a:ext cx="0" cy="9956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Dreieck 35">
            <a:extLst>
              <a:ext uri="{FF2B5EF4-FFF2-40B4-BE49-F238E27FC236}">
                <a16:creationId xmlns:a16="http://schemas.microsoft.com/office/drawing/2014/main" id="{2AC7CA62-E3AB-5B40-AE2E-616E1FA47DB9}"/>
              </a:ext>
            </a:extLst>
          </p:cNvPr>
          <p:cNvSpPr/>
          <p:nvPr/>
        </p:nvSpPr>
        <p:spPr>
          <a:xfrm rot="5400000">
            <a:off x="10592347" y="6693694"/>
            <a:ext cx="3287713" cy="454025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ABE154-3C19-B649-9324-2D1B446262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351" y="8335108"/>
            <a:ext cx="8511824" cy="5677387"/>
          </a:xfrm>
          <a:prstGeom prst="rect">
            <a:avLst/>
          </a:prstGeom>
        </p:spPr>
      </p:pic>
      <p:sp>
        <p:nvSpPr>
          <p:cNvPr id="33" name="Parallelogramm 32">
            <a:extLst>
              <a:ext uri="{FF2B5EF4-FFF2-40B4-BE49-F238E27FC236}">
                <a16:creationId xmlns:a16="http://schemas.microsoft.com/office/drawing/2014/main" id="{4DE2AFDE-18EA-7941-9FAE-CBDDB8A226D8}"/>
              </a:ext>
            </a:extLst>
          </p:cNvPr>
          <p:cNvSpPr/>
          <p:nvPr/>
        </p:nvSpPr>
        <p:spPr>
          <a:xfrm>
            <a:off x="1587" y="11133171"/>
            <a:ext cx="24384000" cy="2688336"/>
          </a:xfrm>
          <a:prstGeom prst="parallelogram">
            <a:avLst>
              <a:gd name="adj" fmla="val 63647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7C1A50C-5928-D14F-9EEA-64E24FDB18CE}"/>
              </a:ext>
            </a:extLst>
          </p:cNvPr>
          <p:cNvSpPr txBox="1"/>
          <p:nvPr/>
        </p:nvSpPr>
        <p:spPr>
          <a:xfrm>
            <a:off x="9601200" y="2954215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F72C4B6-C7BA-7540-B54F-15C6C41EB099}"/>
              </a:ext>
            </a:extLst>
          </p:cNvPr>
          <p:cNvGrpSpPr/>
          <p:nvPr/>
        </p:nvGrpSpPr>
        <p:grpSpPr>
          <a:xfrm>
            <a:off x="1234663" y="2150577"/>
            <a:ext cx="10336012" cy="10417720"/>
            <a:chOff x="953311" y="2326422"/>
            <a:chExt cx="10336012" cy="10417720"/>
          </a:xfrm>
        </p:grpSpPr>
        <p:pic>
          <p:nvPicPr>
            <p:cNvPr id="12" name="Graphic 11" descr="Forbidden">
              <a:extLst>
                <a:ext uri="{FF2B5EF4-FFF2-40B4-BE49-F238E27FC236}">
                  <a16:creationId xmlns:a16="http://schemas.microsoft.com/office/drawing/2014/main" id="{61A672BC-CA94-A243-9058-F1E4FFCAE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79478" y="2441900"/>
              <a:ext cx="1440000" cy="14400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3AD52C6-4219-0E4B-99BC-1D096FF66D7D}"/>
                </a:ext>
              </a:extLst>
            </p:cNvPr>
            <p:cNvCxnSpPr/>
            <p:nvPr/>
          </p:nvCxnSpPr>
          <p:spPr>
            <a:xfrm>
              <a:off x="3911017" y="3125385"/>
              <a:ext cx="2198451" cy="0"/>
            </a:xfrm>
            <a:prstGeom prst="straightConnector1">
              <a:avLst/>
            </a:prstGeom>
            <a:ln w="793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8F5011-0DA0-EE4A-BEAE-42D55384EBC9}"/>
                </a:ext>
              </a:extLst>
            </p:cNvPr>
            <p:cNvCxnSpPr/>
            <p:nvPr/>
          </p:nvCxnSpPr>
          <p:spPr>
            <a:xfrm>
              <a:off x="3911017" y="5133771"/>
              <a:ext cx="2198451" cy="0"/>
            </a:xfrm>
            <a:prstGeom prst="straightConnector1">
              <a:avLst/>
            </a:prstGeom>
            <a:ln w="793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F55070-23CD-8042-B19E-9621951F62D2}"/>
                </a:ext>
              </a:extLst>
            </p:cNvPr>
            <p:cNvSpPr txBox="1"/>
            <p:nvPr/>
          </p:nvSpPr>
          <p:spPr>
            <a:xfrm>
              <a:off x="6342434" y="4668595"/>
              <a:ext cx="4455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API-Scripts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82EA38-B484-1C4C-BBF8-E218FD6A6C25}"/>
                </a:ext>
              </a:extLst>
            </p:cNvPr>
            <p:cNvCxnSpPr/>
            <p:nvPr/>
          </p:nvCxnSpPr>
          <p:spPr>
            <a:xfrm>
              <a:off x="3911017" y="9699774"/>
              <a:ext cx="2198451" cy="0"/>
            </a:xfrm>
            <a:prstGeom prst="straightConnector1">
              <a:avLst/>
            </a:prstGeom>
            <a:ln w="793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738E40-4354-9C4E-990E-158D2A63910A}"/>
                </a:ext>
              </a:extLst>
            </p:cNvPr>
            <p:cNvSpPr txBox="1"/>
            <p:nvPr/>
          </p:nvSpPr>
          <p:spPr>
            <a:xfrm>
              <a:off x="6342434" y="6253751"/>
              <a:ext cx="44552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Scraper </a:t>
              </a:r>
              <a:r>
                <a:rPr lang="en-US" err="1"/>
                <a:t>für</a:t>
              </a:r>
              <a:endParaRPr lang="en-US"/>
            </a:p>
            <a:p>
              <a:r>
                <a:rPr lang="en-US"/>
                <a:t>Hashtag-</a:t>
              </a:r>
              <a:r>
                <a:rPr lang="en-US" err="1"/>
                <a:t>Analyse</a:t>
              </a:r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63CF45B-0467-4E40-B567-C788A752D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lum contras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5781" y="8950848"/>
              <a:ext cx="1472999" cy="1440000"/>
            </a:xfrm>
            <a:prstGeom prst="rect">
              <a:avLst/>
            </a:prstGeom>
          </p:spPr>
        </p:pic>
        <p:pic>
          <p:nvPicPr>
            <p:cNvPr id="26" name="Graphic 25" descr="Forbidden">
              <a:extLst>
                <a:ext uri="{FF2B5EF4-FFF2-40B4-BE49-F238E27FC236}">
                  <a16:creationId xmlns:a16="http://schemas.microsoft.com/office/drawing/2014/main" id="{E973F442-575D-CD46-AE4C-08DB66115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79478" y="8969168"/>
              <a:ext cx="1440000" cy="1440000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306A8F-422E-2E45-A66E-3DC55215B429}"/>
                </a:ext>
              </a:extLst>
            </p:cNvPr>
            <p:cNvCxnSpPr/>
            <p:nvPr/>
          </p:nvCxnSpPr>
          <p:spPr>
            <a:xfrm>
              <a:off x="3911017" y="7029162"/>
              <a:ext cx="2198451" cy="0"/>
            </a:xfrm>
            <a:prstGeom prst="straightConnector1">
              <a:avLst/>
            </a:prstGeom>
            <a:ln w="793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FDDED98-5E14-B34A-8611-9E70B333D7A7}"/>
                </a:ext>
              </a:extLst>
            </p:cNvPr>
            <p:cNvCxnSpPr/>
            <p:nvPr/>
          </p:nvCxnSpPr>
          <p:spPr>
            <a:xfrm>
              <a:off x="3911017" y="11711153"/>
              <a:ext cx="2198451" cy="0"/>
            </a:xfrm>
            <a:prstGeom prst="straightConnector1">
              <a:avLst/>
            </a:prstGeom>
            <a:ln w="793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AA4782-5205-A14C-B28E-B494CC93BE1C}"/>
                </a:ext>
              </a:extLst>
            </p:cNvPr>
            <p:cNvSpPr txBox="1"/>
            <p:nvPr/>
          </p:nvSpPr>
          <p:spPr>
            <a:xfrm>
              <a:off x="6450814" y="10620484"/>
              <a:ext cx="483850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/>
                <a:t>Scraper </a:t>
              </a:r>
              <a:r>
                <a:rPr lang="en-US" sz="4400" err="1"/>
                <a:t>für</a:t>
              </a:r>
              <a:r>
                <a:rPr lang="en-US" sz="4400"/>
                <a:t>:</a:t>
              </a:r>
            </a:p>
            <a:p>
              <a:r>
                <a:rPr lang="en-US" sz="4400"/>
                <a:t>- </a:t>
              </a:r>
              <a:r>
                <a:rPr lang="en-US" sz="4400" err="1"/>
                <a:t>Spezifische</a:t>
              </a:r>
              <a:r>
                <a:rPr lang="en-US" sz="4400"/>
                <a:t> Hotels</a:t>
              </a:r>
            </a:p>
            <a:p>
              <a:r>
                <a:rPr lang="en-US" sz="4400"/>
                <a:t>- </a:t>
              </a:r>
              <a:r>
                <a:rPr lang="en-US" sz="4400" err="1"/>
                <a:t>Destinationen</a:t>
              </a:r>
              <a:endParaRPr lang="en-US" sz="4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173E57-897F-0C48-A28E-D8A47CCB6AAF}"/>
                </a:ext>
              </a:extLst>
            </p:cNvPr>
            <p:cNvCxnSpPr/>
            <p:nvPr/>
          </p:nvCxnSpPr>
          <p:spPr>
            <a:xfrm>
              <a:off x="953311" y="8385244"/>
              <a:ext cx="1009344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110">
              <a:extLst>
                <a:ext uri="{FF2B5EF4-FFF2-40B4-BE49-F238E27FC236}">
                  <a16:creationId xmlns:a16="http://schemas.microsoft.com/office/drawing/2014/main" id="{6B8B8B61-14CB-524C-8471-E0EBC4DEC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235" y="4352558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Grafik 112">
              <a:extLst>
                <a:ext uri="{FF2B5EF4-FFF2-40B4-BE49-F238E27FC236}">
                  <a16:creationId xmlns:a16="http://schemas.microsoft.com/office/drawing/2014/main" id="{A28489A5-40F1-BD49-B515-DB2D0132AE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423" y="11026652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Grafik 81957">
              <a:extLst>
                <a:ext uri="{FF2B5EF4-FFF2-40B4-BE49-F238E27FC236}">
                  <a16:creationId xmlns:a16="http://schemas.microsoft.com/office/drawing/2014/main" id="{7490EAFC-0D7B-1545-A71B-2577AB00D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196" y="2326422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Grafik 113">
              <a:extLst>
                <a:ext uri="{FF2B5EF4-FFF2-40B4-BE49-F238E27FC236}">
                  <a16:creationId xmlns:a16="http://schemas.microsoft.com/office/drawing/2014/main" id="{2BD0444B-F3A6-1C40-BB2C-E7F301CE7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216" y="6254752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Rechtwinkliges Dreieck 33">
            <a:extLst>
              <a:ext uri="{FF2B5EF4-FFF2-40B4-BE49-F238E27FC236}">
                <a16:creationId xmlns:a16="http://schemas.microsoft.com/office/drawing/2014/main" id="{99B96F90-46CA-8844-8C2A-768F0341947F}"/>
              </a:ext>
            </a:extLst>
          </p:cNvPr>
          <p:cNvSpPr/>
          <p:nvPr/>
        </p:nvSpPr>
        <p:spPr>
          <a:xfrm flipV="1">
            <a:off x="15851552" y="8581291"/>
            <a:ext cx="1010655" cy="464233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37" name="Rechtwinkliges Dreieck 36">
            <a:extLst>
              <a:ext uri="{FF2B5EF4-FFF2-40B4-BE49-F238E27FC236}">
                <a16:creationId xmlns:a16="http://schemas.microsoft.com/office/drawing/2014/main" id="{5B3715CC-F18D-1D4E-8F8F-C815BB7AF7D3}"/>
              </a:ext>
            </a:extLst>
          </p:cNvPr>
          <p:cNvSpPr/>
          <p:nvPr/>
        </p:nvSpPr>
        <p:spPr>
          <a:xfrm flipV="1">
            <a:off x="15615138" y="8292136"/>
            <a:ext cx="9018222" cy="953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</p:spTree>
    <p:extLst>
      <p:ext uri="{BB962C8B-B14F-4D97-AF65-F5344CB8AC3E}">
        <p14:creationId xmlns:p14="http://schemas.microsoft.com/office/powerpoint/2010/main" val="88828145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8E2A49-CBAD-4B9B-A794-0DF811382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9F90E-979F-42CF-B33D-1963403A3B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/>
              <a:pPr>
                <a:defRPr/>
              </a:pPr>
              <a:t>12</a:t>
            </a:fld>
            <a:endParaRPr lang="en-US" altLang="de-DE"/>
          </a:p>
        </p:txBody>
      </p:sp>
      <p:pic>
        <p:nvPicPr>
          <p:cNvPr id="4" name="Picture 4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84729E00-2C40-406D-ABEB-AB5F9E28B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52" y="509069"/>
            <a:ext cx="9872871" cy="128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551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Erste Testskripte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13</a:t>
            </a:fld>
            <a:endParaRPr lang="en-US" alt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982989-001C-7148-AA9A-56819A2DB091}"/>
              </a:ext>
            </a:extLst>
          </p:cNvPr>
          <p:cNvSpPr/>
          <p:nvPr/>
        </p:nvSpPr>
        <p:spPr>
          <a:xfrm>
            <a:off x="13118123" y="3868616"/>
            <a:ext cx="9706708" cy="4536825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tx1"/>
                </a:solidFill>
              </a:rPr>
              <a:t>Key Learnings:</a:t>
            </a:r>
          </a:p>
          <a:p>
            <a:pPr marL="685800" indent="-685800">
              <a:buFontTx/>
              <a:buChar char="-"/>
            </a:pPr>
            <a:r>
              <a:rPr lang="en-US">
                <a:solidFill>
                  <a:schemeClr val="tx1"/>
                </a:solidFill>
              </a:rPr>
              <a:t>Posts auf Instagram -&gt; </a:t>
            </a:r>
            <a:r>
              <a:rPr lang="en-US" err="1">
                <a:solidFill>
                  <a:schemeClr val="tx1"/>
                </a:solidFill>
              </a:rPr>
              <a:t>Scrapen</a:t>
            </a:r>
            <a:r>
              <a:rPr lang="en-US">
                <a:solidFill>
                  <a:schemeClr val="tx1"/>
                </a:solidFill>
              </a:rPr>
              <a:t> von Hotels</a:t>
            </a:r>
          </a:p>
          <a:p>
            <a:pPr marL="685800" indent="-685800">
              <a:buFontTx/>
              <a:buChar char="-"/>
            </a:pPr>
            <a:r>
              <a:rPr lang="en-US">
                <a:solidFill>
                  <a:schemeClr val="tx1"/>
                </a:solidFill>
              </a:rPr>
              <a:t>Twitter </a:t>
            </a:r>
            <a:r>
              <a:rPr lang="en-US" err="1">
                <a:solidFill>
                  <a:schemeClr val="tx1"/>
                </a:solidFill>
              </a:rPr>
              <a:t>kein</a:t>
            </a:r>
            <a:r>
              <a:rPr lang="en-US">
                <a:solidFill>
                  <a:schemeClr val="tx1"/>
                </a:solidFill>
              </a:rPr>
              <a:t> “Influencer-</a:t>
            </a:r>
            <a:r>
              <a:rPr lang="en-US" err="1">
                <a:solidFill>
                  <a:schemeClr val="tx1"/>
                </a:solidFill>
              </a:rPr>
              <a:t>Netzwerk</a:t>
            </a:r>
            <a:r>
              <a:rPr lang="en-US">
                <a:solidFill>
                  <a:schemeClr val="tx1"/>
                </a:solidFill>
              </a:rPr>
              <a:t>”</a:t>
            </a:r>
          </a:p>
          <a:p>
            <a:pPr marL="685800" indent="-685800">
              <a:buFontTx/>
              <a:buChar char="-"/>
            </a:pPr>
            <a:r>
              <a:rPr lang="en-US">
                <a:solidFill>
                  <a:schemeClr val="tx1"/>
                </a:solidFill>
              </a:rPr>
              <a:t>TripAdvisor </a:t>
            </a:r>
            <a:r>
              <a:rPr lang="en-US" err="1">
                <a:solidFill>
                  <a:schemeClr val="tx1"/>
                </a:solidFill>
              </a:rPr>
              <a:t>als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Datenquelle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zuverlässig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AEDF91DB-F44A-644F-BBFC-AEBD45859D2D}"/>
              </a:ext>
            </a:extLst>
          </p:cNvPr>
          <p:cNvCxnSpPr>
            <a:cxnSpLocks/>
          </p:cNvCxnSpPr>
          <p:nvPr/>
        </p:nvCxnSpPr>
        <p:spPr>
          <a:xfrm>
            <a:off x="12213978" y="2133600"/>
            <a:ext cx="0" cy="9956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Dreieck 35">
            <a:extLst>
              <a:ext uri="{FF2B5EF4-FFF2-40B4-BE49-F238E27FC236}">
                <a16:creationId xmlns:a16="http://schemas.microsoft.com/office/drawing/2014/main" id="{2AC7CA62-E3AB-5B40-AE2E-616E1FA47DB9}"/>
              </a:ext>
            </a:extLst>
          </p:cNvPr>
          <p:cNvSpPr/>
          <p:nvPr/>
        </p:nvSpPr>
        <p:spPr>
          <a:xfrm rot="5400000">
            <a:off x="10592347" y="6693694"/>
            <a:ext cx="3287713" cy="454025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ABE154-3C19-B649-9324-2D1B446262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351" y="8335108"/>
            <a:ext cx="8511824" cy="5677387"/>
          </a:xfrm>
          <a:prstGeom prst="rect">
            <a:avLst/>
          </a:prstGeom>
        </p:spPr>
      </p:pic>
      <p:sp>
        <p:nvSpPr>
          <p:cNvPr id="33" name="Parallelogramm 32">
            <a:extLst>
              <a:ext uri="{FF2B5EF4-FFF2-40B4-BE49-F238E27FC236}">
                <a16:creationId xmlns:a16="http://schemas.microsoft.com/office/drawing/2014/main" id="{4DE2AFDE-18EA-7941-9FAE-CBDDB8A226D8}"/>
              </a:ext>
            </a:extLst>
          </p:cNvPr>
          <p:cNvSpPr/>
          <p:nvPr/>
        </p:nvSpPr>
        <p:spPr>
          <a:xfrm>
            <a:off x="1587" y="11133171"/>
            <a:ext cx="24384000" cy="2688336"/>
          </a:xfrm>
          <a:prstGeom prst="parallelogram">
            <a:avLst>
              <a:gd name="adj" fmla="val 63647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7C1A50C-5928-D14F-9EEA-64E24FDB18CE}"/>
              </a:ext>
            </a:extLst>
          </p:cNvPr>
          <p:cNvSpPr txBox="1"/>
          <p:nvPr/>
        </p:nvSpPr>
        <p:spPr>
          <a:xfrm>
            <a:off x="9601200" y="2954215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F72C4B6-C7BA-7540-B54F-15C6C41EB099}"/>
              </a:ext>
            </a:extLst>
          </p:cNvPr>
          <p:cNvGrpSpPr/>
          <p:nvPr/>
        </p:nvGrpSpPr>
        <p:grpSpPr>
          <a:xfrm>
            <a:off x="1234663" y="2150577"/>
            <a:ext cx="10336012" cy="10417720"/>
            <a:chOff x="953311" y="2326422"/>
            <a:chExt cx="10336012" cy="10417720"/>
          </a:xfrm>
        </p:grpSpPr>
        <p:pic>
          <p:nvPicPr>
            <p:cNvPr id="12" name="Graphic 11" descr="Forbidden">
              <a:extLst>
                <a:ext uri="{FF2B5EF4-FFF2-40B4-BE49-F238E27FC236}">
                  <a16:creationId xmlns:a16="http://schemas.microsoft.com/office/drawing/2014/main" id="{61A672BC-CA94-A243-9058-F1E4FFCAE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79478" y="2441900"/>
              <a:ext cx="1440000" cy="14400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3AD52C6-4219-0E4B-99BC-1D096FF66D7D}"/>
                </a:ext>
              </a:extLst>
            </p:cNvPr>
            <p:cNvCxnSpPr/>
            <p:nvPr/>
          </p:nvCxnSpPr>
          <p:spPr>
            <a:xfrm>
              <a:off x="3911017" y="3125385"/>
              <a:ext cx="2198451" cy="0"/>
            </a:xfrm>
            <a:prstGeom prst="straightConnector1">
              <a:avLst/>
            </a:prstGeom>
            <a:ln w="793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8F5011-0DA0-EE4A-BEAE-42D55384EBC9}"/>
                </a:ext>
              </a:extLst>
            </p:cNvPr>
            <p:cNvCxnSpPr/>
            <p:nvPr/>
          </p:nvCxnSpPr>
          <p:spPr>
            <a:xfrm>
              <a:off x="3911017" y="5133771"/>
              <a:ext cx="2198451" cy="0"/>
            </a:xfrm>
            <a:prstGeom prst="straightConnector1">
              <a:avLst/>
            </a:prstGeom>
            <a:ln w="793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F55070-23CD-8042-B19E-9621951F62D2}"/>
                </a:ext>
              </a:extLst>
            </p:cNvPr>
            <p:cNvSpPr txBox="1"/>
            <p:nvPr/>
          </p:nvSpPr>
          <p:spPr>
            <a:xfrm>
              <a:off x="6342434" y="4668595"/>
              <a:ext cx="4455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API-Scripts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82EA38-B484-1C4C-BBF8-E218FD6A6C25}"/>
                </a:ext>
              </a:extLst>
            </p:cNvPr>
            <p:cNvCxnSpPr/>
            <p:nvPr/>
          </p:nvCxnSpPr>
          <p:spPr>
            <a:xfrm>
              <a:off x="3911017" y="9699774"/>
              <a:ext cx="2198451" cy="0"/>
            </a:xfrm>
            <a:prstGeom prst="straightConnector1">
              <a:avLst/>
            </a:prstGeom>
            <a:ln w="793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738E40-4354-9C4E-990E-158D2A63910A}"/>
                </a:ext>
              </a:extLst>
            </p:cNvPr>
            <p:cNvSpPr txBox="1"/>
            <p:nvPr/>
          </p:nvSpPr>
          <p:spPr>
            <a:xfrm>
              <a:off x="6342434" y="6253751"/>
              <a:ext cx="44552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Scraper </a:t>
              </a:r>
              <a:r>
                <a:rPr lang="en-US" err="1"/>
                <a:t>für</a:t>
              </a:r>
              <a:endParaRPr lang="en-US"/>
            </a:p>
            <a:p>
              <a:r>
                <a:rPr lang="en-US"/>
                <a:t>Hashtag-</a:t>
              </a:r>
              <a:r>
                <a:rPr lang="en-US" err="1"/>
                <a:t>Analyse</a:t>
              </a:r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63CF45B-0467-4E40-B567-C788A752D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lum contras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5781" y="8950848"/>
              <a:ext cx="1472999" cy="1440000"/>
            </a:xfrm>
            <a:prstGeom prst="rect">
              <a:avLst/>
            </a:prstGeom>
          </p:spPr>
        </p:pic>
        <p:pic>
          <p:nvPicPr>
            <p:cNvPr id="26" name="Graphic 25" descr="Forbidden">
              <a:extLst>
                <a:ext uri="{FF2B5EF4-FFF2-40B4-BE49-F238E27FC236}">
                  <a16:creationId xmlns:a16="http://schemas.microsoft.com/office/drawing/2014/main" id="{E973F442-575D-CD46-AE4C-08DB66115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79478" y="8969168"/>
              <a:ext cx="1440000" cy="1440000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306A8F-422E-2E45-A66E-3DC55215B429}"/>
                </a:ext>
              </a:extLst>
            </p:cNvPr>
            <p:cNvCxnSpPr/>
            <p:nvPr/>
          </p:nvCxnSpPr>
          <p:spPr>
            <a:xfrm>
              <a:off x="3911017" y="7029162"/>
              <a:ext cx="2198451" cy="0"/>
            </a:xfrm>
            <a:prstGeom prst="straightConnector1">
              <a:avLst/>
            </a:prstGeom>
            <a:ln w="793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FDDED98-5E14-B34A-8611-9E70B333D7A7}"/>
                </a:ext>
              </a:extLst>
            </p:cNvPr>
            <p:cNvCxnSpPr/>
            <p:nvPr/>
          </p:nvCxnSpPr>
          <p:spPr>
            <a:xfrm>
              <a:off x="3911017" y="11711153"/>
              <a:ext cx="2198451" cy="0"/>
            </a:xfrm>
            <a:prstGeom prst="straightConnector1">
              <a:avLst/>
            </a:prstGeom>
            <a:ln w="793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AA4782-5205-A14C-B28E-B494CC93BE1C}"/>
                </a:ext>
              </a:extLst>
            </p:cNvPr>
            <p:cNvSpPr txBox="1"/>
            <p:nvPr/>
          </p:nvSpPr>
          <p:spPr>
            <a:xfrm>
              <a:off x="6450814" y="10620484"/>
              <a:ext cx="483850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/>
                <a:t>Scraper </a:t>
              </a:r>
              <a:r>
                <a:rPr lang="en-US" sz="4400" err="1"/>
                <a:t>für</a:t>
              </a:r>
              <a:r>
                <a:rPr lang="en-US" sz="4400"/>
                <a:t>:</a:t>
              </a:r>
            </a:p>
            <a:p>
              <a:r>
                <a:rPr lang="en-US" sz="4400"/>
                <a:t>- </a:t>
              </a:r>
              <a:r>
                <a:rPr lang="en-US" sz="4400" err="1"/>
                <a:t>Spezifische</a:t>
              </a:r>
              <a:r>
                <a:rPr lang="en-US" sz="4400"/>
                <a:t> Hotels</a:t>
              </a:r>
            </a:p>
            <a:p>
              <a:r>
                <a:rPr lang="en-US" sz="4400"/>
                <a:t>- </a:t>
              </a:r>
              <a:r>
                <a:rPr lang="en-US" sz="4400" err="1"/>
                <a:t>Destinationen</a:t>
              </a:r>
              <a:endParaRPr lang="en-US" sz="44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173E57-897F-0C48-A28E-D8A47CCB6AAF}"/>
                </a:ext>
              </a:extLst>
            </p:cNvPr>
            <p:cNvCxnSpPr/>
            <p:nvPr/>
          </p:nvCxnSpPr>
          <p:spPr>
            <a:xfrm>
              <a:off x="953311" y="8385244"/>
              <a:ext cx="1009344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110">
              <a:extLst>
                <a:ext uri="{FF2B5EF4-FFF2-40B4-BE49-F238E27FC236}">
                  <a16:creationId xmlns:a16="http://schemas.microsoft.com/office/drawing/2014/main" id="{6B8B8B61-14CB-524C-8471-E0EBC4DEC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235" y="4352558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Grafik 112">
              <a:extLst>
                <a:ext uri="{FF2B5EF4-FFF2-40B4-BE49-F238E27FC236}">
                  <a16:creationId xmlns:a16="http://schemas.microsoft.com/office/drawing/2014/main" id="{A28489A5-40F1-BD49-B515-DB2D0132AE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423" y="11026652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Grafik 81957">
              <a:extLst>
                <a:ext uri="{FF2B5EF4-FFF2-40B4-BE49-F238E27FC236}">
                  <a16:creationId xmlns:a16="http://schemas.microsoft.com/office/drawing/2014/main" id="{7490EAFC-0D7B-1545-A71B-2577AB00D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196" y="2326422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Grafik 113">
              <a:extLst>
                <a:ext uri="{FF2B5EF4-FFF2-40B4-BE49-F238E27FC236}">
                  <a16:creationId xmlns:a16="http://schemas.microsoft.com/office/drawing/2014/main" id="{2BD0444B-F3A6-1C40-BB2C-E7F301CE7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216" y="6254752"/>
              <a:ext cx="144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Rechtwinkliges Dreieck 33">
            <a:extLst>
              <a:ext uri="{FF2B5EF4-FFF2-40B4-BE49-F238E27FC236}">
                <a16:creationId xmlns:a16="http://schemas.microsoft.com/office/drawing/2014/main" id="{99B96F90-46CA-8844-8C2A-768F0341947F}"/>
              </a:ext>
            </a:extLst>
          </p:cNvPr>
          <p:cNvSpPr/>
          <p:nvPr/>
        </p:nvSpPr>
        <p:spPr>
          <a:xfrm flipV="1">
            <a:off x="15851552" y="8581291"/>
            <a:ext cx="1010655" cy="464233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37" name="Rechtwinkliges Dreieck 36">
            <a:extLst>
              <a:ext uri="{FF2B5EF4-FFF2-40B4-BE49-F238E27FC236}">
                <a16:creationId xmlns:a16="http://schemas.microsoft.com/office/drawing/2014/main" id="{5B3715CC-F18D-1D4E-8F8F-C815BB7AF7D3}"/>
              </a:ext>
            </a:extLst>
          </p:cNvPr>
          <p:cNvSpPr/>
          <p:nvPr/>
        </p:nvSpPr>
        <p:spPr>
          <a:xfrm flipV="1">
            <a:off x="15615138" y="8292136"/>
            <a:ext cx="9018222" cy="953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</p:spTree>
    <p:extLst>
      <p:ext uri="{BB962C8B-B14F-4D97-AF65-F5344CB8AC3E}">
        <p14:creationId xmlns:p14="http://schemas.microsoft.com/office/powerpoint/2010/main" val="175883455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rallelogramm 27">
            <a:extLst>
              <a:ext uri="{FF2B5EF4-FFF2-40B4-BE49-F238E27FC236}">
                <a16:creationId xmlns:a16="http://schemas.microsoft.com/office/drawing/2014/main" id="{6AE90758-B575-D943-8753-88267E44E482}"/>
              </a:ext>
            </a:extLst>
          </p:cNvPr>
          <p:cNvSpPr/>
          <p:nvPr/>
        </p:nvSpPr>
        <p:spPr>
          <a:xfrm>
            <a:off x="687387" y="8586386"/>
            <a:ext cx="4547814" cy="5282014"/>
          </a:xfrm>
          <a:prstGeom prst="parallelogram">
            <a:avLst>
              <a:gd name="adj" fmla="val 85492"/>
            </a:avLst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Parallelogramm 28">
            <a:extLst>
              <a:ext uri="{FF2B5EF4-FFF2-40B4-BE49-F238E27FC236}">
                <a16:creationId xmlns:a16="http://schemas.microsoft.com/office/drawing/2014/main" id="{143D35B5-2CBE-454B-92B9-3B0823C4FC96}"/>
              </a:ext>
            </a:extLst>
          </p:cNvPr>
          <p:cNvSpPr/>
          <p:nvPr/>
        </p:nvSpPr>
        <p:spPr>
          <a:xfrm>
            <a:off x="1982787" y="8586386"/>
            <a:ext cx="4639718" cy="5282014"/>
          </a:xfrm>
          <a:prstGeom prst="parallelogram">
            <a:avLst>
              <a:gd name="adj" fmla="val 85492"/>
            </a:avLst>
          </a:prstGeom>
          <a:solidFill>
            <a:srgbClr val="F7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1E30AB8-663B-0D47-B375-FF7289C2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213" y="8466667"/>
            <a:ext cx="8038962" cy="535093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1. Run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14</a:t>
            </a:fld>
            <a:endParaRPr lang="en-US" alt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9B87F7-186E-384B-B3FE-6D99A662C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6779" y="6460174"/>
            <a:ext cx="4216872" cy="4216872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5CC72E2-5FE4-B349-BA0D-A1A3C2DA6A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859" y="2648484"/>
            <a:ext cx="2390445" cy="239044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27FC079-D613-014B-B9F8-07B8AB1B778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2101" y="2648484"/>
            <a:ext cx="2390445" cy="23904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0DF827-BEB1-4442-B68F-7A5844521453}"/>
              </a:ext>
            </a:extLst>
          </p:cNvPr>
          <p:cNvCxnSpPr/>
          <p:nvPr/>
        </p:nvCxnSpPr>
        <p:spPr>
          <a:xfrm>
            <a:off x="4287304" y="5038929"/>
            <a:ext cx="1009475" cy="10094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69EBA6-AA98-4844-8887-95884548AEC7}"/>
              </a:ext>
            </a:extLst>
          </p:cNvPr>
          <p:cNvCxnSpPr>
            <a:cxnSpLocks/>
          </p:cNvCxnSpPr>
          <p:nvPr/>
        </p:nvCxnSpPr>
        <p:spPr>
          <a:xfrm flipV="1">
            <a:off x="9124545" y="5038929"/>
            <a:ext cx="1157556" cy="10094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F52CD74E-918B-2B40-9845-0757F361A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4860" y="1717863"/>
            <a:ext cx="3809857" cy="38098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A78D41-B043-4641-B93E-268C9D66B733}"/>
              </a:ext>
            </a:extLst>
          </p:cNvPr>
          <p:cNvCxnSpPr/>
          <p:nvPr/>
        </p:nvCxnSpPr>
        <p:spPr>
          <a:xfrm>
            <a:off x="7349788" y="5214026"/>
            <a:ext cx="0" cy="8343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57EC462-CAFD-814D-9B56-A30F7EF372BF}"/>
              </a:ext>
            </a:extLst>
          </p:cNvPr>
          <p:cNvSpPr/>
          <p:nvPr/>
        </p:nvSpPr>
        <p:spPr>
          <a:xfrm>
            <a:off x="5555713" y="10874807"/>
            <a:ext cx="3957938" cy="909321"/>
          </a:xfrm>
          <a:prstGeom prst="rect">
            <a:avLst/>
          </a:prstGeom>
          <a:noFill/>
          <a:ln w="698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PPPs Mac Mini</a:t>
            </a:r>
          </a:p>
        </p:txBody>
      </p:sp>
      <p:pic>
        <p:nvPicPr>
          <p:cNvPr id="19" name="Grafik 110">
            <a:extLst>
              <a:ext uri="{FF2B5EF4-FFF2-40B4-BE49-F238E27FC236}">
                <a16:creationId xmlns:a16="http://schemas.microsoft.com/office/drawing/2014/main" id="{B8365E70-1324-5F42-9079-3A226A10B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590" y="3617790"/>
            <a:ext cx="9366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fik 112">
            <a:extLst>
              <a:ext uri="{FF2B5EF4-FFF2-40B4-BE49-F238E27FC236}">
                <a16:creationId xmlns:a16="http://schemas.microsoft.com/office/drawing/2014/main" id="{F8A6364E-7440-C24E-8D21-09E0979B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0038" y="3611930"/>
            <a:ext cx="9366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fik 113">
            <a:extLst>
              <a:ext uri="{FF2B5EF4-FFF2-40B4-BE49-F238E27FC236}">
                <a16:creationId xmlns:a16="http://schemas.microsoft.com/office/drawing/2014/main" id="{34F7B4F0-B419-0E44-8828-E03E3FCAB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8597" y="3698631"/>
            <a:ext cx="79216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htwinkliges Dreieck 17">
            <a:extLst>
              <a:ext uri="{FF2B5EF4-FFF2-40B4-BE49-F238E27FC236}">
                <a16:creationId xmlns:a16="http://schemas.microsoft.com/office/drawing/2014/main" id="{D534DFBD-771E-5B49-8969-2CCEB6CC7DB5}"/>
              </a:ext>
            </a:extLst>
          </p:cNvPr>
          <p:cNvSpPr/>
          <p:nvPr/>
        </p:nvSpPr>
        <p:spPr>
          <a:xfrm flipV="1">
            <a:off x="12001025" y="7096383"/>
            <a:ext cx="1201996" cy="64398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25" name="Rechtwinkliges Dreieck 24">
            <a:extLst>
              <a:ext uri="{FF2B5EF4-FFF2-40B4-BE49-F238E27FC236}">
                <a16:creationId xmlns:a16="http://schemas.microsoft.com/office/drawing/2014/main" id="{9E5784C2-05FB-A249-B03B-19F623826BA7}"/>
              </a:ext>
            </a:extLst>
          </p:cNvPr>
          <p:cNvSpPr/>
          <p:nvPr/>
        </p:nvSpPr>
        <p:spPr>
          <a:xfrm flipV="1">
            <a:off x="16251292" y="8297333"/>
            <a:ext cx="1201996" cy="514773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24" name="Parallelogramm 23">
            <a:extLst>
              <a:ext uri="{FF2B5EF4-FFF2-40B4-BE49-F238E27FC236}">
                <a16:creationId xmlns:a16="http://schemas.microsoft.com/office/drawing/2014/main" id="{3F42C683-3705-C941-A6E5-25404AEBBA85}"/>
              </a:ext>
            </a:extLst>
          </p:cNvPr>
          <p:cNvSpPr/>
          <p:nvPr/>
        </p:nvSpPr>
        <p:spPr>
          <a:xfrm>
            <a:off x="12990757" y="8466667"/>
            <a:ext cx="11394832" cy="5317068"/>
          </a:xfrm>
          <a:prstGeom prst="parallelogram">
            <a:avLst>
              <a:gd name="adj" fmla="val 75205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3375C5-E218-E44B-8BA4-4495C62C7A1B}"/>
              </a:ext>
            </a:extLst>
          </p:cNvPr>
          <p:cNvSpPr txBox="1"/>
          <p:nvPr/>
        </p:nvSpPr>
        <p:spPr>
          <a:xfrm>
            <a:off x="13236316" y="5067597"/>
            <a:ext cx="100040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Abfragen automatisiert jede Stunde</a:t>
            </a:r>
          </a:p>
          <a:p>
            <a:pPr marL="685800" indent="-685800">
              <a:buFont typeface="Wingdings" pitchFamily="2" charset="2"/>
              <a:buChar char="à"/>
            </a:pPr>
            <a:r>
              <a:rPr lang="de-CH" err="1"/>
              <a:t>Crontab</a:t>
            </a:r>
            <a:endParaRPr lang="de-CH"/>
          </a:p>
          <a:p>
            <a:endParaRPr lang="de-CH" sz="2400"/>
          </a:p>
          <a:p>
            <a:r>
              <a:rPr lang="de-CH"/>
              <a:t>- Kleinere Anpassungen im Code…</a:t>
            </a:r>
          </a:p>
        </p:txBody>
      </p:sp>
      <p:sp>
        <p:nvSpPr>
          <p:cNvPr id="30" name="Rechtwinkliges Dreieck 29">
            <a:extLst>
              <a:ext uri="{FF2B5EF4-FFF2-40B4-BE49-F238E27FC236}">
                <a16:creationId xmlns:a16="http://schemas.microsoft.com/office/drawing/2014/main" id="{9EAB557B-7B9C-6D45-89B8-FBC71BB31881}"/>
              </a:ext>
            </a:extLst>
          </p:cNvPr>
          <p:cNvSpPr/>
          <p:nvPr/>
        </p:nvSpPr>
        <p:spPr>
          <a:xfrm flipV="1">
            <a:off x="15917333" y="8449593"/>
            <a:ext cx="8469842" cy="127834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371476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C3FECB53-4662-9A43-8F6F-A1F9F9B7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883" y="7244862"/>
            <a:ext cx="11756291" cy="661291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83CA9FD-3B0F-C745-B914-09423CED1E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73534"/>
            <a:ext cx="9678341" cy="544406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1. Run - Output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15</a:t>
            </a:fld>
            <a:endParaRPr lang="en-US" alt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3375C5-E218-E44B-8BA4-4495C62C7A1B}"/>
              </a:ext>
            </a:extLst>
          </p:cNvPr>
          <p:cNvSpPr txBox="1"/>
          <p:nvPr/>
        </p:nvSpPr>
        <p:spPr>
          <a:xfrm>
            <a:off x="4644885" y="2660747"/>
            <a:ext cx="151202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Symbol" pitchFamily="2" charset="2"/>
              <a:buChar char="Þ"/>
            </a:pPr>
            <a:r>
              <a:rPr lang="de-CH"/>
              <a:t>Erster Run gemäss Konzept (als Testphase)</a:t>
            </a:r>
          </a:p>
          <a:p>
            <a:endParaRPr lang="de-CH"/>
          </a:p>
          <a:p>
            <a:pPr marL="685800" indent="-685800">
              <a:buFont typeface="Symbol" pitchFamily="2" charset="2"/>
              <a:buChar char="Þ"/>
            </a:pPr>
            <a:r>
              <a:rPr lang="de-CH"/>
              <a:t>9 Hotel mit </a:t>
            </a:r>
            <a:r>
              <a:rPr lang="de-CH" err="1"/>
              <a:t>Influencerposts</a:t>
            </a:r>
            <a:endParaRPr lang="de-CH"/>
          </a:p>
          <a:p>
            <a:pPr marL="685800" indent="-685800">
              <a:buFont typeface="Symbol" pitchFamily="2" charset="2"/>
              <a:buChar char="Þ"/>
            </a:pPr>
            <a:r>
              <a:rPr lang="de-CH"/>
              <a:t>9 Regionen als Kontrollgruppe</a:t>
            </a:r>
          </a:p>
          <a:p>
            <a:pPr marL="685800" indent="-685800">
              <a:buFont typeface="Symbol" pitchFamily="2" charset="2"/>
              <a:buChar char="Þ"/>
            </a:pPr>
            <a:endParaRPr lang="de-CH"/>
          </a:p>
          <a:p>
            <a:pPr marL="685800" indent="-685800">
              <a:buFont typeface="Symbol" pitchFamily="2" charset="2"/>
              <a:buChar char="Þ"/>
            </a:pPr>
            <a:r>
              <a:rPr lang="de-CH"/>
              <a:t>Wichtige Key-</a:t>
            </a:r>
            <a:r>
              <a:rPr lang="de-CH" err="1"/>
              <a:t>Learnings</a:t>
            </a:r>
            <a:r>
              <a:rPr lang="de-CH"/>
              <a:t> für den zweiten Run</a:t>
            </a:r>
          </a:p>
        </p:txBody>
      </p:sp>
      <p:sp>
        <p:nvSpPr>
          <p:cNvPr id="12" name="Rechtwinkliges Dreieck 11">
            <a:extLst>
              <a:ext uri="{FF2B5EF4-FFF2-40B4-BE49-F238E27FC236}">
                <a16:creationId xmlns:a16="http://schemas.microsoft.com/office/drawing/2014/main" id="{DDA58C01-AD88-9546-A0FF-DF63364CB225}"/>
              </a:ext>
            </a:extLst>
          </p:cNvPr>
          <p:cNvSpPr/>
          <p:nvPr/>
        </p:nvSpPr>
        <p:spPr>
          <a:xfrm flipV="1">
            <a:off x="12001025" y="7096383"/>
            <a:ext cx="1201996" cy="643985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13" name="Rechtwinkliges Dreieck 12">
            <a:extLst>
              <a:ext uri="{FF2B5EF4-FFF2-40B4-BE49-F238E27FC236}">
                <a16:creationId xmlns:a16="http://schemas.microsoft.com/office/drawing/2014/main" id="{A8540370-46C8-DE4B-8B06-33177C83A65D}"/>
              </a:ext>
            </a:extLst>
          </p:cNvPr>
          <p:cNvSpPr/>
          <p:nvPr/>
        </p:nvSpPr>
        <p:spPr>
          <a:xfrm flipV="1">
            <a:off x="12990758" y="7096382"/>
            <a:ext cx="11394830" cy="953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15" name="Rechtwinkliges Dreieck 14">
            <a:extLst>
              <a:ext uri="{FF2B5EF4-FFF2-40B4-BE49-F238E27FC236}">
                <a16:creationId xmlns:a16="http://schemas.microsoft.com/office/drawing/2014/main" id="{FF0FC57E-B151-7B48-9389-65DE1436BBDE}"/>
              </a:ext>
            </a:extLst>
          </p:cNvPr>
          <p:cNvSpPr/>
          <p:nvPr/>
        </p:nvSpPr>
        <p:spPr>
          <a:xfrm flipH="1" flipV="1">
            <a:off x="7565828" y="8130200"/>
            <a:ext cx="2140879" cy="523410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16" name="Rechtwinkliges Dreieck 15">
            <a:extLst>
              <a:ext uri="{FF2B5EF4-FFF2-40B4-BE49-F238E27FC236}">
                <a16:creationId xmlns:a16="http://schemas.microsoft.com/office/drawing/2014/main" id="{20A21826-5E89-7C4A-BFCE-BB17B39266F5}"/>
              </a:ext>
            </a:extLst>
          </p:cNvPr>
          <p:cNvSpPr/>
          <p:nvPr/>
        </p:nvSpPr>
        <p:spPr>
          <a:xfrm flipH="1" flipV="1">
            <a:off x="1585" y="8130200"/>
            <a:ext cx="8221784" cy="92777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18" name="Parallelogramm 17">
            <a:extLst>
              <a:ext uri="{FF2B5EF4-FFF2-40B4-BE49-F238E27FC236}">
                <a16:creationId xmlns:a16="http://schemas.microsoft.com/office/drawing/2014/main" id="{B5DE0A22-7BDA-5B45-9E23-65699C894904}"/>
              </a:ext>
            </a:extLst>
          </p:cNvPr>
          <p:cNvSpPr/>
          <p:nvPr/>
        </p:nvSpPr>
        <p:spPr>
          <a:xfrm>
            <a:off x="-1" y="10972800"/>
            <a:ext cx="24387175" cy="2848707"/>
          </a:xfrm>
          <a:prstGeom prst="parallelogram">
            <a:avLst>
              <a:gd name="adj" fmla="val 69253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20" name="Parallelogramm 19">
            <a:extLst>
              <a:ext uri="{FF2B5EF4-FFF2-40B4-BE49-F238E27FC236}">
                <a16:creationId xmlns:a16="http://schemas.microsoft.com/office/drawing/2014/main" id="{857D261E-260D-9446-8DC1-DF6CB051A20B}"/>
              </a:ext>
            </a:extLst>
          </p:cNvPr>
          <p:cNvSpPr/>
          <p:nvPr/>
        </p:nvSpPr>
        <p:spPr>
          <a:xfrm>
            <a:off x="12990757" y="7702061"/>
            <a:ext cx="11394832" cy="6013939"/>
          </a:xfrm>
          <a:prstGeom prst="parallelogram">
            <a:avLst>
              <a:gd name="adj" fmla="val 75205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</p:spTree>
    <p:extLst>
      <p:ext uri="{BB962C8B-B14F-4D97-AF65-F5344CB8AC3E}">
        <p14:creationId xmlns:p14="http://schemas.microsoft.com/office/powerpoint/2010/main" val="238892751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1. Run – Datenaufbereitung – </a:t>
            </a:r>
            <a:r>
              <a:rPr lang="de-CH" err="1"/>
              <a:t>Influencer_Hotel</a:t>
            </a:r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16</a:t>
            </a:fld>
            <a:endParaRPr lang="en-US" alt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31E24DC-B460-BC4A-83CD-7004B984290A}"/>
              </a:ext>
            </a:extLst>
          </p:cNvPr>
          <p:cNvSpPr txBox="1"/>
          <p:nvPr/>
        </p:nvSpPr>
        <p:spPr>
          <a:xfrm>
            <a:off x="2400985" y="9972599"/>
            <a:ext cx="1965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Output</a:t>
            </a:r>
            <a:r>
              <a:rPr lang="de-DE"/>
              <a:t>: 1 CSV pro Hotel mit Spalten Preis und </a:t>
            </a:r>
            <a:r>
              <a:rPr lang="de-DE" err="1"/>
              <a:t>Timestamp</a:t>
            </a:r>
            <a:endParaRPr lang="de-DE"/>
          </a:p>
          <a:p>
            <a:endParaRPr lang="de-DE"/>
          </a:p>
          <a:p>
            <a:r>
              <a:rPr lang="de-DE" b="1"/>
              <a:t>Key Learning</a:t>
            </a:r>
            <a:r>
              <a:rPr lang="de-DE"/>
              <a:t>: Modifikation der </a:t>
            </a:r>
            <a:r>
              <a:rPr lang="de-DE" err="1"/>
              <a:t>Write_CSV</a:t>
            </a:r>
            <a:r>
              <a:rPr lang="de-DE"/>
              <a:t> Funktion im Skript (</a:t>
            </a:r>
            <a:r>
              <a:rPr lang="de-DE" err="1"/>
              <a:t>Timestamp</a:t>
            </a:r>
            <a:r>
              <a:rPr lang="de-DE"/>
              <a:t>)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D5D4EE8-015C-D046-AD73-0F5B3A777257}"/>
              </a:ext>
            </a:extLst>
          </p:cNvPr>
          <p:cNvGrpSpPr/>
          <p:nvPr/>
        </p:nvGrpSpPr>
        <p:grpSpPr>
          <a:xfrm>
            <a:off x="1381080" y="4279520"/>
            <a:ext cx="5546190" cy="3771971"/>
            <a:chOff x="1381080" y="3867995"/>
            <a:chExt cx="5546190" cy="377197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B86ADBA-BFC1-4746-ACF1-73F85B509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1080" y="3867995"/>
              <a:ext cx="5536567" cy="9864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3176F72-04B3-2140-ACC4-30D56C9CF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1082" y="5259925"/>
              <a:ext cx="5546188" cy="98811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436FC34-5F33-164D-BF3C-13B040546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1085" y="6651853"/>
              <a:ext cx="5546183" cy="988113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D8C06C69-C661-5847-A69C-A969C6E8BCE2}"/>
              </a:ext>
            </a:extLst>
          </p:cNvPr>
          <p:cNvSpPr txBox="1"/>
          <p:nvPr/>
        </p:nvSpPr>
        <p:spPr>
          <a:xfrm>
            <a:off x="1381080" y="2495973"/>
            <a:ext cx="1965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Input: </a:t>
            </a:r>
            <a:r>
              <a:rPr lang="de-DE"/>
              <a:t>1 CSV pro Hotel pro Stunde</a:t>
            </a:r>
            <a:r>
              <a:rPr lang="en-US"/>
              <a:t>​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19A296A3-04FB-E143-995A-EE1D026285FA}"/>
              </a:ext>
            </a:extLst>
          </p:cNvPr>
          <p:cNvCxnSpPr/>
          <p:nvPr/>
        </p:nvCxnSpPr>
        <p:spPr>
          <a:xfrm>
            <a:off x="7454008" y="4279520"/>
            <a:ext cx="0" cy="3771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reieck 14">
            <a:extLst>
              <a:ext uri="{FF2B5EF4-FFF2-40B4-BE49-F238E27FC236}">
                <a16:creationId xmlns:a16="http://schemas.microsoft.com/office/drawing/2014/main" id="{E2F4C601-AD26-8C47-92DF-9BA7C688330A}"/>
              </a:ext>
            </a:extLst>
          </p:cNvPr>
          <p:cNvSpPr/>
          <p:nvPr/>
        </p:nvSpPr>
        <p:spPr>
          <a:xfrm rot="5400000">
            <a:off x="6573737" y="5953717"/>
            <a:ext cx="1871376" cy="423577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BFE91F8-30BF-9142-A5BC-4A98DBEE2407}"/>
              </a:ext>
            </a:extLst>
          </p:cNvPr>
          <p:cNvGrpSpPr/>
          <p:nvPr/>
        </p:nvGrpSpPr>
        <p:grpSpPr>
          <a:xfrm>
            <a:off x="8285284" y="4277267"/>
            <a:ext cx="9036699" cy="3781294"/>
            <a:chOff x="8285284" y="3865742"/>
            <a:chExt cx="9036699" cy="3781294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DABD705-55F0-8E49-AE7E-CFDCF016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5286" y="3865742"/>
              <a:ext cx="9036697" cy="9864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E272B792-1426-774E-BE64-DDC8DEC69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5285" y="5261639"/>
              <a:ext cx="9036697" cy="986400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E9BEF1A-99B3-8C42-B47A-9943A61E2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85284" y="6660636"/>
              <a:ext cx="9036697" cy="986400"/>
            </a:xfrm>
            <a:prstGeom prst="rect">
              <a:avLst/>
            </a:prstGeom>
          </p:spPr>
        </p:pic>
      </p:grp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FF5F06D-7FFC-284F-9BDC-99C8CEA535F1}"/>
              </a:ext>
            </a:extLst>
          </p:cNvPr>
          <p:cNvCxnSpPr/>
          <p:nvPr/>
        </p:nvCxnSpPr>
        <p:spPr>
          <a:xfrm>
            <a:off x="17844917" y="4279520"/>
            <a:ext cx="0" cy="3771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reieck 24">
            <a:extLst>
              <a:ext uri="{FF2B5EF4-FFF2-40B4-BE49-F238E27FC236}">
                <a16:creationId xmlns:a16="http://schemas.microsoft.com/office/drawing/2014/main" id="{B8A80354-1847-C44A-BA0B-B5A1641515B9}"/>
              </a:ext>
            </a:extLst>
          </p:cNvPr>
          <p:cNvSpPr/>
          <p:nvPr/>
        </p:nvSpPr>
        <p:spPr>
          <a:xfrm rot="5400000">
            <a:off x="16964646" y="5953717"/>
            <a:ext cx="1871376" cy="423577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011413B8-A1CE-BF44-981E-72AE7978B2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8685" y="5225931"/>
            <a:ext cx="5400000" cy="1715625"/>
          </a:xfrm>
          <a:prstGeom prst="rect">
            <a:avLst/>
          </a:prstGeom>
        </p:spPr>
      </p:pic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F5F7E590-8985-2F44-BED0-641F6FD7D03F}"/>
              </a:ext>
            </a:extLst>
          </p:cNvPr>
          <p:cNvCxnSpPr>
            <a:cxnSpLocks/>
          </p:cNvCxnSpPr>
          <p:nvPr/>
        </p:nvCxnSpPr>
        <p:spPr>
          <a:xfrm flipH="1">
            <a:off x="1381080" y="9005758"/>
            <a:ext cx="2249760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Dreieck 30">
            <a:extLst>
              <a:ext uri="{FF2B5EF4-FFF2-40B4-BE49-F238E27FC236}">
                <a16:creationId xmlns:a16="http://schemas.microsoft.com/office/drawing/2014/main" id="{B05EFEAC-C380-ED4B-8CD7-0E90EFEF4660}"/>
              </a:ext>
            </a:extLst>
          </p:cNvPr>
          <p:cNvSpPr/>
          <p:nvPr/>
        </p:nvSpPr>
        <p:spPr>
          <a:xfrm rot="10800000">
            <a:off x="9436665" y="8822238"/>
            <a:ext cx="5513843" cy="627020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9467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1. Run – Datenaufbereitung – </a:t>
            </a:r>
            <a:r>
              <a:rPr lang="de-CH" err="1"/>
              <a:t>Kontroll_Hotels</a:t>
            </a:r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17</a:t>
            </a:fld>
            <a:endParaRPr lang="en-US" alt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31E24DC-B460-BC4A-83CD-7004B984290A}"/>
              </a:ext>
            </a:extLst>
          </p:cNvPr>
          <p:cNvSpPr txBox="1"/>
          <p:nvPr/>
        </p:nvSpPr>
        <p:spPr>
          <a:xfrm>
            <a:off x="1381079" y="10078108"/>
            <a:ext cx="23006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Output</a:t>
            </a:r>
            <a:r>
              <a:rPr lang="de-DE"/>
              <a:t>: 1 CSV pro Region mit Durchschnitts-Preisen und Datumsangabe</a:t>
            </a:r>
          </a:p>
          <a:p>
            <a:pPr marL="685800" indent="-685800">
              <a:buFontTx/>
              <a:buChar char="-"/>
            </a:pPr>
            <a:endParaRPr lang="de-CH"/>
          </a:p>
          <a:p>
            <a:r>
              <a:rPr lang="de-CH" b="1"/>
              <a:t>Key Learning: </a:t>
            </a:r>
            <a:r>
              <a:rPr lang="de-CH"/>
              <a:t>Modifikation der </a:t>
            </a:r>
            <a:r>
              <a:rPr lang="de-CH" err="1"/>
              <a:t>Write_CSV</a:t>
            </a:r>
            <a:r>
              <a:rPr lang="de-CH"/>
              <a:t> Funktion im Skript (Reduzierung der Infos)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8C06C69-C661-5847-A69C-A969C6E8BCE2}"/>
              </a:ext>
            </a:extLst>
          </p:cNvPr>
          <p:cNvSpPr txBox="1"/>
          <p:nvPr/>
        </p:nvSpPr>
        <p:spPr>
          <a:xfrm>
            <a:off x="1381080" y="2221124"/>
            <a:ext cx="1965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Input: </a:t>
            </a:r>
            <a:r>
              <a:rPr lang="de-DE"/>
              <a:t>1 CSV pro Region pro Stunde</a:t>
            </a:r>
            <a:r>
              <a:rPr lang="en-US"/>
              <a:t>​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F5F7E590-8985-2F44-BED0-641F6FD7D03F}"/>
              </a:ext>
            </a:extLst>
          </p:cNvPr>
          <p:cNvCxnSpPr>
            <a:cxnSpLocks/>
          </p:cNvCxnSpPr>
          <p:nvPr/>
        </p:nvCxnSpPr>
        <p:spPr>
          <a:xfrm flipH="1">
            <a:off x="1381080" y="9005760"/>
            <a:ext cx="2249760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Dreieck 30">
            <a:extLst>
              <a:ext uri="{FF2B5EF4-FFF2-40B4-BE49-F238E27FC236}">
                <a16:creationId xmlns:a16="http://schemas.microsoft.com/office/drawing/2014/main" id="{B05EFEAC-C380-ED4B-8CD7-0E90EFEF4660}"/>
              </a:ext>
            </a:extLst>
          </p:cNvPr>
          <p:cNvSpPr/>
          <p:nvPr/>
        </p:nvSpPr>
        <p:spPr>
          <a:xfrm rot="10800000">
            <a:off x="9436665" y="8822240"/>
            <a:ext cx="5513843" cy="627020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36171E0-9EE9-1740-91FA-5DA98AF4F5EF}"/>
              </a:ext>
            </a:extLst>
          </p:cNvPr>
          <p:cNvGrpSpPr/>
          <p:nvPr/>
        </p:nvGrpSpPr>
        <p:grpSpPr>
          <a:xfrm>
            <a:off x="1381079" y="3680968"/>
            <a:ext cx="14504560" cy="4382429"/>
            <a:chOff x="1381080" y="3835868"/>
            <a:chExt cx="11951462" cy="361103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152C2B8B-40CA-8443-98FA-6B0967A41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84840" y="3835868"/>
              <a:ext cx="8747702" cy="3611031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0EE3623A-3872-5E4D-93A0-F3AC49A98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1080" y="3835869"/>
              <a:ext cx="3262754" cy="3611031"/>
            </a:xfrm>
            <a:prstGeom prst="rect">
              <a:avLst/>
            </a:prstGeom>
          </p:spPr>
        </p:pic>
      </p:grp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50C8D5B8-3AFA-1345-ACDD-5983FB509014}"/>
              </a:ext>
            </a:extLst>
          </p:cNvPr>
          <p:cNvCxnSpPr>
            <a:cxnSpLocks/>
          </p:cNvCxnSpPr>
          <p:nvPr/>
        </p:nvCxnSpPr>
        <p:spPr>
          <a:xfrm>
            <a:off x="16667501" y="3724911"/>
            <a:ext cx="0" cy="43824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Dreieck 31">
            <a:extLst>
              <a:ext uri="{FF2B5EF4-FFF2-40B4-BE49-F238E27FC236}">
                <a16:creationId xmlns:a16="http://schemas.microsoft.com/office/drawing/2014/main" id="{6D0FFB1E-D10C-F149-BFB4-521B54565475}"/>
              </a:ext>
            </a:extLst>
          </p:cNvPr>
          <p:cNvSpPr/>
          <p:nvPr/>
        </p:nvSpPr>
        <p:spPr>
          <a:xfrm rot="5400000">
            <a:off x="15787230" y="5767844"/>
            <a:ext cx="1871376" cy="423577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56048E-C341-7A4A-BAEE-36A0F370BC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60196" y="3680967"/>
            <a:ext cx="5557735" cy="43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5982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1. Run – Datenvisualisierung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18</a:t>
            </a:fld>
            <a:endParaRPr lang="en-US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AC5C1F-5478-E749-AFAB-DBB351DA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2" y="2212861"/>
            <a:ext cx="12996265" cy="10397012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F239B2B-97DE-5A4B-A7A6-11073202A10D}"/>
              </a:ext>
            </a:extLst>
          </p:cNvPr>
          <p:cNvCxnSpPr>
            <a:cxnSpLocks/>
          </p:cNvCxnSpPr>
          <p:nvPr/>
        </p:nvCxnSpPr>
        <p:spPr>
          <a:xfrm>
            <a:off x="14482404" y="2628831"/>
            <a:ext cx="0" cy="9981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reieck 8">
            <a:extLst>
              <a:ext uri="{FF2B5EF4-FFF2-40B4-BE49-F238E27FC236}">
                <a16:creationId xmlns:a16="http://schemas.microsoft.com/office/drawing/2014/main" id="{B07A4D75-8684-E44E-98B6-11F9D0388814}"/>
              </a:ext>
            </a:extLst>
          </p:cNvPr>
          <p:cNvSpPr/>
          <p:nvPr/>
        </p:nvSpPr>
        <p:spPr>
          <a:xfrm rot="5400000">
            <a:off x="12408742" y="7171847"/>
            <a:ext cx="41792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D750AE-138D-1D43-AD13-AEBEF7AEF78D}"/>
              </a:ext>
            </a:extLst>
          </p:cNvPr>
          <p:cNvSpPr txBox="1"/>
          <p:nvPr/>
        </p:nvSpPr>
        <p:spPr>
          <a:xfrm>
            <a:off x="15183191" y="1797834"/>
            <a:ext cx="4783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Key Learnings:</a:t>
            </a:r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0D96E3-5EBF-9D4E-BA43-0624C5355893}"/>
              </a:ext>
            </a:extLst>
          </p:cNvPr>
          <p:cNvSpPr txBox="1"/>
          <p:nvPr/>
        </p:nvSpPr>
        <p:spPr>
          <a:xfrm>
            <a:off x="15183191" y="2905434"/>
            <a:ext cx="885429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err="1"/>
              <a:t>Normierung</a:t>
            </a:r>
            <a:r>
              <a:rPr lang="en-US"/>
              <a:t> der </a:t>
            </a:r>
            <a:r>
              <a:rPr lang="en-US" err="1"/>
              <a:t>Preise</a:t>
            </a:r>
            <a:r>
              <a:rPr lang="en-US"/>
              <a:t> </a:t>
            </a:r>
            <a:r>
              <a:rPr lang="en-US" err="1"/>
              <a:t>ermöglicht</a:t>
            </a:r>
            <a:r>
              <a:rPr lang="en-US"/>
              <a:t> den </a:t>
            </a:r>
            <a:r>
              <a:rPr lang="en-US" err="1"/>
              <a:t>Effekt</a:t>
            </a:r>
            <a:r>
              <a:rPr lang="en-US"/>
              <a:t> </a:t>
            </a:r>
            <a:r>
              <a:rPr lang="en-US" err="1"/>
              <a:t>unterschiedlicher</a:t>
            </a:r>
            <a:r>
              <a:rPr lang="en-US"/>
              <a:t> </a:t>
            </a:r>
            <a:r>
              <a:rPr lang="en-US" err="1"/>
              <a:t>Preisniveaus</a:t>
            </a:r>
            <a:r>
              <a:rPr lang="en-US"/>
              <a:t> von Hotels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beseitigen</a:t>
            </a:r>
            <a:endParaRPr lang="en-US"/>
          </a:p>
          <a:p>
            <a:pPr marL="685800" indent="-685800">
              <a:buFontTx/>
              <a:buChar char="-"/>
            </a:pPr>
            <a:endParaRPr lang="en-US"/>
          </a:p>
          <a:p>
            <a:pPr marL="685800" indent="-685800">
              <a:buFontTx/>
              <a:buChar char="-"/>
            </a:pPr>
            <a:r>
              <a:rPr lang="en-US" err="1"/>
              <a:t>Systemumstellung</a:t>
            </a:r>
            <a:r>
              <a:rPr lang="en-US"/>
              <a:t> </a:t>
            </a:r>
            <a:r>
              <a:rPr lang="en-US" err="1"/>
              <a:t>bei</a:t>
            </a:r>
            <a:r>
              <a:rPr lang="en-US"/>
              <a:t> </a:t>
            </a:r>
            <a:r>
              <a:rPr lang="en-US" err="1"/>
              <a:t>Kontrollhotels</a:t>
            </a:r>
            <a:r>
              <a:rPr lang="en-US"/>
              <a:t> (</a:t>
            </a:r>
            <a:r>
              <a:rPr lang="en-US" err="1"/>
              <a:t>nicht</a:t>
            </a:r>
            <a:r>
              <a:rPr lang="en-US"/>
              <a:t> Region </a:t>
            </a:r>
            <a:r>
              <a:rPr lang="en-US" err="1"/>
              <a:t>sondern</a:t>
            </a:r>
            <a:r>
              <a:rPr lang="en-US"/>
              <a:t> 5 </a:t>
            </a:r>
            <a:r>
              <a:rPr lang="en-US" err="1"/>
              <a:t>spezifische</a:t>
            </a:r>
            <a:r>
              <a:rPr lang="en-US"/>
              <a:t> Hotels)</a:t>
            </a:r>
          </a:p>
          <a:p>
            <a:pPr marL="685800" indent="-685800">
              <a:buFontTx/>
              <a:buChar char="-"/>
            </a:pPr>
            <a:endParaRPr lang="en-US"/>
          </a:p>
          <a:p>
            <a:pPr marL="685800" indent="-685800">
              <a:buFontTx/>
              <a:buChar char="-"/>
            </a:pPr>
            <a:r>
              <a:rPr lang="en-US" err="1"/>
              <a:t>Fokus</a:t>
            </a:r>
            <a:r>
              <a:rPr lang="en-US"/>
              <a:t> auf </a:t>
            </a:r>
            <a:r>
              <a:rPr lang="en-US" err="1"/>
              <a:t>konsistenten</a:t>
            </a:r>
            <a:r>
              <a:rPr lang="en-US"/>
              <a:t> </a:t>
            </a:r>
            <a:r>
              <a:rPr lang="en-US" err="1"/>
              <a:t>Zeitverlauf</a:t>
            </a:r>
            <a:r>
              <a:rPr lang="en-US"/>
              <a:t> (</a:t>
            </a:r>
            <a:r>
              <a:rPr lang="en-US" err="1"/>
              <a:t>identische</a:t>
            </a:r>
            <a:r>
              <a:rPr lang="en-US"/>
              <a:t> </a:t>
            </a:r>
            <a:r>
              <a:rPr lang="en-US" err="1"/>
              <a:t>Stunden</a:t>
            </a:r>
            <a:r>
              <a:rPr lang="en-US"/>
              <a:t> der Hotels und </a:t>
            </a:r>
            <a:r>
              <a:rPr lang="en-US" err="1"/>
              <a:t>Kontrollgruppe</a:t>
            </a:r>
            <a:r>
              <a:rPr lang="en-US"/>
              <a:t>)</a:t>
            </a:r>
          </a:p>
          <a:p>
            <a:pPr marL="685800" indent="-68580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4422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1. Run – Key Learnings – Vorbereitung 2. Run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19</a:t>
            </a:fld>
            <a:endParaRPr lang="en-US" alt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06289E-5F1B-C749-9D6F-7687133EFA05}"/>
              </a:ext>
            </a:extLst>
          </p:cNvPr>
          <p:cNvSpPr txBox="1"/>
          <p:nvPr/>
        </p:nvSpPr>
        <p:spPr>
          <a:xfrm>
            <a:off x="2438400" y="2588029"/>
            <a:ext cx="196596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Key Learnings:</a:t>
            </a:r>
          </a:p>
          <a:p>
            <a:pPr marL="685800" indent="-685800">
              <a:buFontTx/>
              <a:buChar char="-"/>
            </a:pPr>
            <a:r>
              <a:rPr lang="de-CH"/>
              <a:t>Output – Modifikation (Datumproblematik)</a:t>
            </a:r>
          </a:p>
          <a:p>
            <a:pPr marL="685800" indent="-685800">
              <a:buFontTx/>
              <a:buChar char="-"/>
            </a:pPr>
            <a:r>
              <a:rPr lang="de-CH"/>
              <a:t>Normierung der Preise</a:t>
            </a:r>
          </a:p>
          <a:p>
            <a:pPr marL="685800" indent="-685800">
              <a:buFontTx/>
              <a:buChar char="-"/>
            </a:pPr>
            <a:r>
              <a:rPr lang="de-CH"/>
              <a:t>Systemumstellung Kontrollgruppe</a:t>
            </a:r>
          </a:p>
          <a:p>
            <a:pPr marL="685800" indent="-685800">
              <a:buFontTx/>
              <a:buChar char="-"/>
            </a:pPr>
            <a:r>
              <a:rPr lang="de-CH"/>
              <a:t>Verbesserung der Konsistenz (Zeitreihe)</a:t>
            </a:r>
          </a:p>
          <a:p>
            <a:pPr marL="685800" indent="-685800">
              <a:buFontTx/>
              <a:buChar char="-"/>
            </a:pPr>
            <a:r>
              <a:rPr lang="de-CH"/>
              <a:t>Abhängigkeit von </a:t>
            </a:r>
            <a:r>
              <a:rPr lang="de-CH" err="1"/>
              <a:t>Tripadvisor</a:t>
            </a:r>
            <a:r>
              <a:rPr lang="de-CH"/>
              <a:t> (Vergleich </a:t>
            </a:r>
            <a:r>
              <a:rPr lang="de-CH" err="1"/>
              <a:t>Tripadvisor</a:t>
            </a:r>
            <a:r>
              <a:rPr lang="de-CH"/>
              <a:t> und direkt Hotel)</a:t>
            </a:r>
          </a:p>
          <a:p>
            <a:pPr marL="685800" indent="-685800">
              <a:buFontTx/>
              <a:buChar char="-"/>
            </a:pPr>
            <a:endParaRPr lang="de-CH"/>
          </a:p>
          <a:p>
            <a:r>
              <a:rPr lang="de-CH" b="1"/>
              <a:t>Vorbereitung des 2. Run: </a:t>
            </a:r>
          </a:p>
          <a:p>
            <a:pPr marL="685800" indent="-685800">
              <a:buFontTx/>
              <a:buChar char="-"/>
            </a:pPr>
            <a:r>
              <a:rPr lang="de-CH"/>
              <a:t>Modifikationen der Skripte </a:t>
            </a:r>
          </a:p>
          <a:p>
            <a:pPr marL="685800" indent="-685800">
              <a:buFontTx/>
              <a:buChar char="-"/>
            </a:pPr>
            <a:r>
              <a:rPr lang="de-CH"/>
              <a:t>Simultaner Start des Preis-</a:t>
            </a:r>
            <a:r>
              <a:rPr lang="de-CH" err="1"/>
              <a:t>Scrapings</a:t>
            </a:r>
            <a:r>
              <a:rPr lang="de-CH"/>
              <a:t> (Hotel und Kontrollgruppe)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692226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2">
            <a:extLst>
              <a:ext uri="{FF2B5EF4-FFF2-40B4-BE49-F238E27FC236}">
                <a16:creationId xmlns:a16="http://schemas.microsoft.com/office/drawing/2014/main" id="{43AE5042-ECB0-F549-BC55-1975A4F7DC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B75C9CF8-8411-0940-BE9B-DA6F8AD4BF9D}" type="slidenum">
              <a:rPr lang="en-US" altLang="de-DE" sz="2400" smtClean="0">
                <a:solidFill>
                  <a:schemeClr val="bg1"/>
                </a:solidFill>
                <a:latin typeface="Raleway Regular" panose="020B0503030101060003" pitchFamily="34" charset="77"/>
              </a:rPr>
              <a:pPr/>
              <a:t>2</a:t>
            </a:fld>
            <a:endParaRPr lang="en-US" altLang="de-DE" sz="2400">
              <a:solidFill>
                <a:schemeClr val="bg1"/>
              </a:solidFill>
              <a:latin typeface="Raleway Regular" panose="020B0503030101060003" pitchFamily="34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C43CF7-2114-AA4A-9B03-D2FAB25A6F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32731"/>
            <a:ext cx="5044966" cy="63564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306E86-9DA0-7E42-B2E7-45E7F54BB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3775" y="7453630"/>
            <a:ext cx="5613400" cy="6489700"/>
          </a:xfrm>
          <a:prstGeom prst="rect">
            <a:avLst/>
          </a:prstGeom>
        </p:spPr>
      </p:pic>
      <p:sp>
        <p:nvSpPr>
          <p:cNvPr id="13" name="Rechtwinkliges Dreieck 12">
            <a:extLst>
              <a:ext uri="{FF2B5EF4-FFF2-40B4-BE49-F238E27FC236}">
                <a16:creationId xmlns:a16="http://schemas.microsoft.com/office/drawing/2014/main" id="{60BE0DA9-7F61-6549-BBCF-1D81D7B79DD4}"/>
              </a:ext>
            </a:extLst>
          </p:cNvPr>
          <p:cNvSpPr/>
          <p:nvPr/>
        </p:nvSpPr>
        <p:spPr>
          <a:xfrm flipV="1">
            <a:off x="18692848" y="8083935"/>
            <a:ext cx="1201996" cy="321804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14" name="Rechtwinkliges Dreieck 13">
            <a:extLst>
              <a:ext uri="{FF2B5EF4-FFF2-40B4-BE49-F238E27FC236}">
                <a16:creationId xmlns:a16="http://schemas.microsoft.com/office/drawing/2014/main" id="{274B06B3-6416-AE4F-813F-7BD0ECCCF840}"/>
              </a:ext>
            </a:extLst>
          </p:cNvPr>
          <p:cNvSpPr/>
          <p:nvPr/>
        </p:nvSpPr>
        <p:spPr>
          <a:xfrm flipV="1">
            <a:off x="18726912" y="7425566"/>
            <a:ext cx="5660264" cy="9534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17" name="Parallelogramm 16">
            <a:extLst>
              <a:ext uri="{FF2B5EF4-FFF2-40B4-BE49-F238E27FC236}">
                <a16:creationId xmlns:a16="http://schemas.microsoft.com/office/drawing/2014/main" id="{91FF633C-77D9-B641-B84F-FBFC08966B27}"/>
              </a:ext>
            </a:extLst>
          </p:cNvPr>
          <p:cNvSpPr/>
          <p:nvPr/>
        </p:nvSpPr>
        <p:spPr>
          <a:xfrm>
            <a:off x="-58833" y="11777472"/>
            <a:ext cx="24387175" cy="2011680"/>
          </a:xfrm>
          <a:prstGeom prst="parallelogram">
            <a:avLst>
              <a:gd name="adj" fmla="val 69253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19" name="Parallelogramm 18">
            <a:extLst>
              <a:ext uri="{FF2B5EF4-FFF2-40B4-BE49-F238E27FC236}">
                <a16:creationId xmlns:a16="http://schemas.microsoft.com/office/drawing/2014/main" id="{487FCE87-4C89-444D-A1B2-4137668D312B}"/>
              </a:ext>
            </a:extLst>
          </p:cNvPr>
          <p:cNvSpPr/>
          <p:nvPr/>
        </p:nvSpPr>
        <p:spPr>
          <a:xfrm>
            <a:off x="18499019" y="7807568"/>
            <a:ext cx="5958497" cy="6013939"/>
          </a:xfrm>
          <a:prstGeom prst="parallelogram">
            <a:avLst>
              <a:gd name="adj" fmla="val 75205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0DF8B0-331A-9E4F-A45D-4F885E0A7434}"/>
              </a:ext>
            </a:extLst>
          </p:cNvPr>
          <p:cNvSpPr txBox="1"/>
          <p:nvPr/>
        </p:nvSpPr>
        <p:spPr>
          <a:xfrm>
            <a:off x="18141696" y="910742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/>
          </a:p>
        </p:txBody>
      </p:sp>
      <p:sp>
        <p:nvSpPr>
          <p:cNvPr id="18" name="Parallelogramm 17">
            <a:extLst>
              <a:ext uri="{FF2B5EF4-FFF2-40B4-BE49-F238E27FC236}">
                <a16:creationId xmlns:a16="http://schemas.microsoft.com/office/drawing/2014/main" id="{8B2117A9-9CE7-D543-995F-C9AEB968C494}"/>
              </a:ext>
            </a:extLst>
          </p:cNvPr>
          <p:cNvSpPr/>
          <p:nvPr/>
        </p:nvSpPr>
        <p:spPr>
          <a:xfrm rot="20781551">
            <a:off x="11496675" y="3452368"/>
            <a:ext cx="13631863" cy="4114800"/>
          </a:xfrm>
          <a:prstGeom prst="parallelogram">
            <a:avLst>
              <a:gd name="adj" fmla="val 24676"/>
            </a:avLst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de-CH" sz="2800">
              <a:solidFill>
                <a:schemeClr val="tx2"/>
              </a:solidFill>
              <a:latin typeface="Raleway Light" panose="020B0403030101060003" pitchFamily="34" charset="77"/>
              <a:ea typeface="ＭＳ Ｐゴシック" panose="020B0600070205080204" pitchFamily="34" charset="-128"/>
            </a:endParaRPr>
          </a:p>
        </p:txBody>
      </p:sp>
      <p:pic>
        <p:nvPicPr>
          <p:cNvPr id="19462" name="Grafik 4">
            <a:extLst>
              <a:ext uri="{FF2B5EF4-FFF2-40B4-BE49-F238E27FC236}">
                <a16:creationId xmlns:a16="http://schemas.microsoft.com/office/drawing/2014/main" id="{ADA12996-A3F7-4143-B87A-64A4F1FC0B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548" y="2118923"/>
            <a:ext cx="8666091" cy="26100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rallelogramm 9">
            <a:extLst>
              <a:ext uri="{FF2B5EF4-FFF2-40B4-BE49-F238E27FC236}">
                <a16:creationId xmlns:a16="http://schemas.microsoft.com/office/drawing/2014/main" id="{1BDD43A5-A48F-4147-8405-4DC5E95BCE6D}"/>
              </a:ext>
            </a:extLst>
          </p:cNvPr>
          <p:cNvSpPr/>
          <p:nvPr/>
        </p:nvSpPr>
        <p:spPr>
          <a:xfrm rot="825393" flipV="1">
            <a:off x="-725488" y="3438081"/>
            <a:ext cx="13615988" cy="4114800"/>
          </a:xfrm>
          <a:prstGeom prst="parallelogram">
            <a:avLst>
              <a:gd name="adj" fmla="val 24676"/>
            </a:avLst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de-CH" sz="2800">
              <a:solidFill>
                <a:schemeClr val="tx2"/>
              </a:solidFill>
              <a:latin typeface="Raleway Light" panose="020B0403030101060003" pitchFamily="34" charset="77"/>
              <a:ea typeface="ＭＳ Ｐゴシック" panose="020B0600070205080204" pitchFamily="34" charset="-128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17CC6E-6FBF-254C-B4F0-03C5DA68DE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79" y="2118352"/>
            <a:ext cx="9949352" cy="261114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B9294A6-CD7C-B344-9171-881AAC275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9890" y="5454869"/>
            <a:ext cx="10443844" cy="598757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6" name="Rechtwinkliges Dreieck 15">
            <a:extLst>
              <a:ext uri="{FF2B5EF4-FFF2-40B4-BE49-F238E27FC236}">
                <a16:creationId xmlns:a16="http://schemas.microsoft.com/office/drawing/2014/main" id="{694E604C-66E4-D640-9A55-550EE08BBBD7}"/>
              </a:ext>
            </a:extLst>
          </p:cNvPr>
          <p:cNvSpPr/>
          <p:nvPr/>
        </p:nvSpPr>
        <p:spPr>
          <a:xfrm flipH="1" flipV="1">
            <a:off x="3183013" y="7914290"/>
            <a:ext cx="2140879" cy="3904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20" name="Rechtwinkliges Dreieck 19">
            <a:extLst>
              <a:ext uri="{FF2B5EF4-FFF2-40B4-BE49-F238E27FC236}">
                <a16:creationId xmlns:a16="http://schemas.microsoft.com/office/drawing/2014/main" id="{D3D7A9D9-39E9-B640-9D53-7655DDFEAC55}"/>
              </a:ext>
            </a:extLst>
          </p:cNvPr>
          <p:cNvSpPr/>
          <p:nvPr/>
        </p:nvSpPr>
        <p:spPr>
          <a:xfrm flipH="1" flipV="1">
            <a:off x="-1" y="7404987"/>
            <a:ext cx="5202621" cy="92777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F221A08-854C-B341-AE9D-644D3FBB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508" y="10074958"/>
            <a:ext cx="8279667" cy="3746549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1. Run – Key Learnings – Vorbereitung 2. Run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20</a:t>
            </a:fld>
            <a:endParaRPr lang="en-US" alt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D94BD1C9-C68A-4442-88C8-CA475ADFCDAB}"/>
              </a:ext>
            </a:extLst>
          </p:cNvPr>
          <p:cNvSpPr/>
          <p:nvPr/>
        </p:nvSpPr>
        <p:spPr>
          <a:xfrm>
            <a:off x="1587" y="11098002"/>
            <a:ext cx="24384000" cy="2688336"/>
          </a:xfrm>
          <a:prstGeom prst="parallelogram">
            <a:avLst>
              <a:gd name="adj" fmla="val 63647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C1F97BE-F95B-C94E-A9D8-ABC65F61C9A7}"/>
              </a:ext>
            </a:extLst>
          </p:cNvPr>
          <p:cNvSpPr/>
          <p:nvPr/>
        </p:nvSpPr>
        <p:spPr>
          <a:xfrm>
            <a:off x="13499396" y="2726197"/>
            <a:ext cx="8535627" cy="91610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b="1">
                <a:solidFill>
                  <a:schemeClr val="tx1"/>
                </a:solidFill>
              </a:rPr>
              <a:t>Vorbereitung des 2. Run: </a:t>
            </a:r>
          </a:p>
          <a:p>
            <a:endParaRPr lang="de-CH" b="1">
              <a:solidFill>
                <a:schemeClr val="tx1"/>
              </a:solidFill>
            </a:endParaRPr>
          </a:p>
          <a:p>
            <a:pPr marL="685800" indent="-685800">
              <a:buFontTx/>
              <a:buChar char="-"/>
            </a:pPr>
            <a:r>
              <a:rPr lang="de-CH" b="1">
                <a:solidFill>
                  <a:schemeClr val="tx1"/>
                </a:solidFill>
              </a:rPr>
              <a:t>Modifikationen</a:t>
            </a:r>
            <a:r>
              <a:rPr lang="de-CH">
                <a:solidFill>
                  <a:schemeClr val="tx1"/>
                </a:solidFill>
              </a:rPr>
              <a:t> der Skripte </a:t>
            </a:r>
          </a:p>
          <a:p>
            <a:pPr marL="685800" indent="-685800">
              <a:buFontTx/>
              <a:buChar char="-"/>
            </a:pPr>
            <a:r>
              <a:rPr lang="de-CH" b="1">
                <a:solidFill>
                  <a:schemeClr val="tx1"/>
                </a:solidFill>
              </a:rPr>
              <a:t>Simultaner</a:t>
            </a:r>
            <a:r>
              <a:rPr lang="de-CH">
                <a:solidFill>
                  <a:schemeClr val="tx1"/>
                </a:solidFill>
              </a:rPr>
              <a:t> Start des Preis-</a:t>
            </a:r>
            <a:r>
              <a:rPr lang="de-CH" err="1">
                <a:solidFill>
                  <a:schemeClr val="tx1"/>
                </a:solidFill>
              </a:rPr>
              <a:t>Scrapings</a:t>
            </a:r>
            <a:r>
              <a:rPr lang="de-CH">
                <a:solidFill>
                  <a:schemeClr val="tx1"/>
                </a:solidFill>
              </a:rPr>
              <a:t> (Hotel und Kontrollgruppe)</a:t>
            </a:r>
          </a:p>
          <a:p>
            <a:pPr marL="685800" indent="-685800">
              <a:buFontTx/>
              <a:buChar char="-"/>
            </a:pPr>
            <a:r>
              <a:rPr lang="de-CH">
                <a:solidFill>
                  <a:schemeClr val="tx1"/>
                </a:solidFill>
              </a:rPr>
              <a:t>Erstellung von </a:t>
            </a:r>
            <a:r>
              <a:rPr lang="de-CH" b="1">
                <a:solidFill>
                  <a:schemeClr val="tx1"/>
                </a:solidFill>
              </a:rPr>
              <a:t>Kontrollskripten</a:t>
            </a:r>
            <a:r>
              <a:rPr lang="de-CH">
                <a:solidFill>
                  <a:schemeClr val="tx1"/>
                </a:solidFill>
              </a:rPr>
              <a:t> um Datenqualität zu überprüfen</a:t>
            </a:r>
          </a:p>
          <a:p>
            <a:endParaRPr lang="de-CH">
              <a:solidFill>
                <a:schemeClr val="tx1"/>
              </a:solidFill>
            </a:endParaRPr>
          </a:p>
          <a:p>
            <a:endParaRPr lang="de-CH">
              <a:solidFill>
                <a:schemeClr val="tx1"/>
              </a:solidFill>
            </a:endParaRPr>
          </a:p>
        </p:txBody>
      </p:sp>
      <p:sp>
        <p:nvSpPr>
          <p:cNvPr id="11" name="Rechtwinkliges Dreieck 10">
            <a:extLst>
              <a:ext uri="{FF2B5EF4-FFF2-40B4-BE49-F238E27FC236}">
                <a16:creationId xmlns:a16="http://schemas.microsoft.com/office/drawing/2014/main" id="{B6AFC0B2-CB84-C046-9272-1047D6984084}"/>
              </a:ext>
            </a:extLst>
          </p:cNvPr>
          <p:cNvSpPr/>
          <p:nvPr/>
        </p:nvSpPr>
        <p:spPr>
          <a:xfrm rot="10800000" flipH="1">
            <a:off x="16059966" y="10023230"/>
            <a:ext cx="8327209" cy="77372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F8A54F-F864-864A-9E16-00078F6BBFFE}"/>
              </a:ext>
            </a:extLst>
          </p:cNvPr>
          <p:cNvSpPr/>
          <p:nvPr/>
        </p:nvSpPr>
        <p:spPr>
          <a:xfrm>
            <a:off x="1817740" y="2726197"/>
            <a:ext cx="8535627" cy="91610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9875" indent="-161925"/>
            <a:r>
              <a:rPr lang="de-CH" b="1">
                <a:solidFill>
                  <a:schemeClr val="tx1"/>
                </a:solidFill>
              </a:rPr>
              <a:t> Key </a:t>
            </a:r>
            <a:r>
              <a:rPr lang="de-CH" b="1" err="1">
                <a:solidFill>
                  <a:schemeClr val="tx1"/>
                </a:solidFill>
              </a:rPr>
              <a:t>Learnings</a:t>
            </a:r>
            <a:r>
              <a:rPr lang="de-CH" b="1">
                <a:solidFill>
                  <a:schemeClr val="tx1"/>
                </a:solidFill>
              </a:rPr>
              <a:t>:</a:t>
            </a:r>
          </a:p>
          <a:p>
            <a:endParaRPr lang="de-CH" b="1">
              <a:solidFill>
                <a:schemeClr val="tx1"/>
              </a:solidFill>
            </a:endParaRPr>
          </a:p>
          <a:p>
            <a:pPr marL="809625" indent="-539750">
              <a:buFontTx/>
              <a:buChar char="-"/>
            </a:pPr>
            <a:r>
              <a:rPr lang="de-CH">
                <a:solidFill>
                  <a:schemeClr val="tx1"/>
                </a:solidFill>
              </a:rPr>
              <a:t>Output – </a:t>
            </a:r>
            <a:r>
              <a:rPr lang="de-CH" b="1">
                <a:solidFill>
                  <a:schemeClr val="tx1"/>
                </a:solidFill>
              </a:rPr>
              <a:t>Modifikation</a:t>
            </a:r>
            <a:r>
              <a:rPr lang="de-CH">
                <a:solidFill>
                  <a:schemeClr val="tx1"/>
                </a:solidFill>
              </a:rPr>
              <a:t> (Datumproblematik)</a:t>
            </a:r>
          </a:p>
          <a:p>
            <a:pPr marL="809625" indent="-539750">
              <a:buFontTx/>
              <a:buChar char="-"/>
            </a:pPr>
            <a:r>
              <a:rPr lang="de-CH" b="1">
                <a:solidFill>
                  <a:schemeClr val="tx1"/>
                </a:solidFill>
              </a:rPr>
              <a:t>Normierung</a:t>
            </a:r>
            <a:r>
              <a:rPr lang="de-CH">
                <a:solidFill>
                  <a:schemeClr val="tx1"/>
                </a:solidFill>
              </a:rPr>
              <a:t> der Preise</a:t>
            </a:r>
          </a:p>
          <a:p>
            <a:pPr marL="809625" indent="-539750">
              <a:buFontTx/>
              <a:buChar char="-"/>
            </a:pPr>
            <a:r>
              <a:rPr lang="de-CH" b="1">
                <a:solidFill>
                  <a:schemeClr val="tx1"/>
                </a:solidFill>
              </a:rPr>
              <a:t>Systemumstellung</a:t>
            </a:r>
            <a:r>
              <a:rPr lang="de-CH">
                <a:solidFill>
                  <a:schemeClr val="tx1"/>
                </a:solidFill>
              </a:rPr>
              <a:t> Kontrollgruppe</a:t>
            </a:r>
          </a:p>
          <a:p>
            <a:pPr marL="809625" indent="-539750">
              <a:buFontTx/>
              <a:buChar char="-"/>
            </a:pPr>
            <a:r>
              <a:rPr lang="de-CH">
                <a:solidFill>
                  <a:schemeClr val="tx1"/>
                </a:solidFill>
              </a:rPr>
              <a:t>Verbesserung der </a:t>
            </a:r>
            <a:r>
              <a:rPr lang="de-CH" b="1">
                <a:solidFill>
                  <a:schemeClr val="tx1"/>
                </a:solidFill>
              </a:rPr>
              <a:t>Konsistenz</a:t>
            </a:r>
            <a:r>
              <a:rPr lang="de-CH">
                <a:solidFill>
                  <a:schemeClr val="tx1"/>
                </a:solidFill>
              </a:rPr>
              <a:t> (Zeitreihe)</a:t>
            </a:r>
          </a:p>
          <a:p>
            <a:pPr marL="809625" indent="-539750">
              <a:buFontTx/>
              <a:buChar char="-"/>
            </a:pPr>
            <a:r>
              <a:rPr lang="de-CH" b="1">
                <a:solidFill>
                  <a:schemeClr val="tx1"/>
                </a:solidFill>
              </a:rPr>
              <a:t>Abhängigkeit</a:t>
            </a:r>
            <a:r>
              <a:rPr lang="de-CH">
                <a:solidFill>
                  <a:schemeClr val="tx1"/>
                </a:solidFill>
              </a:rPr>
              <a:t> von </a:t>
            </a:r>
            <a:r>
              <a:rPr lang="de-CH" err="1">
                <a:solidFill>
                  <a:schemeClr val="tx1"/>
                </a:solidFill>
              </a:rPr>
              <a:t>Tripadvisor</a:t>
            </a:r>
            <a:r>
              <a:rPr lang="de-CH">
                <a:solidFill>
                  <a:schemeClr val="tx1"/>
                </a:solidFill>
              </a:rPr>
              <a:t> (Vergleich </a:t>
            </a:r>
            <a:r>
              <a:rPr lang="de-CH" err="1">
                <a:solidFill>
                  <a:schemeClr val="tx1"/>
                </a:solidFill>
              </a:rPr>
              <a:t>Tripadvisor</a:t>
            </a:r>
            <a:r>
              <a:rPr lang="de-CH">
                <a:solidFill>
                  <a:schemeClr val="tx1"/>
                </a:solidFill>
              </a:rPr>
              <a:t> und direkt Hotel)</a:t>
            </a:r>
          </a:p>
          <a:p>
            <a:endParaRPr lang="de-CH">
              <a:solidFill>
                <a:schemeClr val="tx1"/>
              </a:solidFill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BED7946-9C53-624A-8469-017D7D7BF03A}"/>
              </a:ext>
            </a:extLst>
          </p:cNvPr>
          <p:cNvCxnSpPr>
            <a:cxnSpLocks/>
          </p:cNvCxnSpPr>
          <p:nvPr/>
        </p:nvCxnSpPr>
        <p:spPr>
          <a:xfrm>
            <a:off x="11926381" y="2726197"/>
            <a:ext cx="0" cy="91610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reieck 7">
            <a:extLst>
              <a:ext uri="{FF2B5EF4-FFF2-40B4-BE49-F238E27FC236}">
                <a16:creationId xmlns:a16="http://schemas.microsoft.com/office/drawing/2014/main" id="{73459121-D40D-D74B-8BC1-E9379C479A01}"/>
              </a:ext>
            </a:extLst>
          </p:cNvPr>
          <p:cNvSpPr/>
          <p:nvPr/>
        </p:nvSpPr>
        <p:spPr>
          <a:xfrm rot="5400000">
            <a:off x="9887888" y="6853576"/>
            <a:ext cx="41792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7997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E9DAE2B-1E3F-4F47-A1F7-B5C98DD2D3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69815" y="9490147"/>
            <a:ext cx="10933724" cy="4472037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/>
          <a:lstStyle/>
          <a:p>
            <a:r>
              <a:rPr lang="de-CH"/>
              <a:t>2. Run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21</a:t>
            </a:fld>
            <a:endParaRPr lang="en-US" alt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4FD35F1-0535-8544-8D98-FFD37701E381}"/>
              </a:ext>
            </a:extLst>
          </p:cNvPr>
          <p:cNvSpPr txBox="1"/>
          <p:nvPr/>
        </p:nvSpPr>
        <p:spPr>
          <a:xfrm>
            <a:off x="1429570" y="1838460"/>
            <a:ext cx="1008087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Zeitraum</a:t>
            </a:r>
            <a:r>
              <a:rPr lang="de-CH"/>
              <a:t>:</a:t>
            </a:r>
          </a:p>
          <a:p>
            <a:pPr marL="685800" indent="-685800">
              <a:buFontTx/>
              <a:buChar char="-"/>
            </a:pPr>
            <a:r>
              <a:rPr lang="de-CH"/>
              <a:t>Ab 18. April bis 12. Mai</a:t>
            </a:r>
          </a:p>
          <a:p>
            <a:endParaRPr lang="de-CH"/>
          </a:p>
          <a:p>
            <a:r>
              <a:rPr lang="de-CH" b="1"/>
              <a:t>Hotels</a:t>
            </a:r>
            <a:r>
              <a:rPr lang="de-CH"/>
              <a:t>: </a:t>
            </a:r>
          </a:p>
          <a:p>
            <a:pPr marL="685800" indent="-685800">
              <a:buFontTx/>
              <a:buChar char="-"/>
            </a:pPr>
            <a:r>
              <a:rPr lang="de-CH"/>
              <a:t>17 Hotels mit </a:t>
            </a:r>
            <a:r>
              <a:rPr lang="de-CH" err="1"/>
              <a:t>Influencerposts</a:t>
            </a:r>
            <a:endParaRPr lang="de-CH"/>
          </a:p>
          <a:p>
            <a:pPr marL="685800" indent="-685800">
              <a:buFontTx/>
              <a:buChar char="-"/>
            </a:pPr>
            <a:r>
              <a:rPr lang="de-CH"/>
              <a:t>75 Hotels zur Kontrolle </a:t>
            </a:r>
          </a:p>
          <a:p>
            <a:pPr marL="685800" indent="-685800">
              <a:buFontTx/>
              <a:buChar char="-"/>
            </a:pPr>
            <a:endParaRPr lang="de-CH"/>
          </a:p>
          <a:p>
            <a:r>
              <a:rPr lang="de-CH" b="1" err="1"/>
              <a:t>Tripadvisor</a:t>
            </a:r>
            <a:r>
              <a:rPr lang="de-CH" b="1"/>
              <a:t> vs. Hotel: </a:t>
            </a:r>
          </a:p>
          <a:p>
            <a:pPr marL="685800" indent="-685800">
              <a:buFontTx/>
              <a:buChar char="-"/>
            </a:pPr>
            <a:r>
              <a:rPr lang="de-CH"/>
              <a:t>Hotel </a:t>
            </a:r>
            <a:r>
              <a:rPr lang="de-CH" err="1"/>
              <a:t>Qasr</a:t>
            </a:r>
            <a:r>
              <a:rPr lang="de-CH"/>
              <a:t> Al </a:t>
            </a:r>
            <a:r>
              <a:rPr lang="de-CH" err="1"/>
              <a:t>Sarab</a:t>
            </a:r>
            <a:r>
              <a:rPr lang="de-CH"/>
              <a:t> </a:t>
            </a:r>
            <a:r>
              <a:rPr lang="de-CH" err="1"/>
              <a:t>Desert</a:t>
            </a:r>
            <a:r>
              <a:rPr lang="de-CH"/>
              <a:t> Resort</a:t>
            </a:r>
            <a:br>
              <a:rPr lang="de-CH"/>
            </a:br>
            <a:r>
              <a:rPr lang="de-CH"/>
              <a:t>Abu Dhabi</a:t>
            </a:r>
          </a:p>
          <a:p>
            <a:endParaRPr lang="de-CH"/>
          </a:p>
          <a:p>
            <a:endParaRPr lang="de-CH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62582F1-BCFD-5748-B439-A115952AE0BC}"/>
              </a:ext>
            </a:extLst>
          </p:cNvPr>
          <p:cNvCxnSpPr>
            <a:cxnSpLocks/>
          </p:cNvCxnSpPr>
          <p:nvPr/>
        </p:nvCxnSpPr>
        <p:spPr>
          <a:xfrm>
            <a:off x="11939225" y="2182578"/>
            <a:ext cx="0" cy="762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reieck 8">
            <a:extLst>
              <a:ext uri="{FF2B5EF4-FFF2-40B4-BE49-F238E27FC236}">
                <a16:creationId xmlns:a16="http://schemas.microsoft.com/office/drawing/2014/main" id="{06F0C633-17F4-B346-8054-068626A1F35B}"/>
              </a:ext>
            </a:extLst>
          </p:cNvPr>
          <p:cNvSpPr/>
          <p:nvPr/>
        </p:nvSpPr>
        <p:spPr>
          <a:xfrm rot="5400000">
            <a:off x="10354963" y="5820557"/>
            <a:ext cx="32004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2F7016-95C3-E149-B391-C9876F5242E9}"/>
              </a:ext>
            </a:extLst>
          </p:cNvPr>
          <p:cNvSpPr txBox="1"/>
          <p:nvPr/>
        </p:nvSpPr>
        <p:spPr>
          <a:xfrm>
            <a:off x="12985330" y="1838460"/>
            <a:ext cx="1077202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Hotels</a:t>
            </a:r>
            <a:r>
              <a:rPr lang="de-CH"/>
              <a:t>: </a:t>
            </a:r>
          </a:p>
          <a:p>
            <a:pPr marL="685800" indent="-685800">
              <a:buFontTx/>
              <a:buChar char="-"/>
            </a:pPr>
            <a:r>
              <a:rPr lang="de-CH"/>
              <a:t>17 Hotels mit </a:t>
            </a:r>
            <a:r>
              <a:rPr lang="de-CH" err="1"/>
              <a:t>Influencerposts</a:t>
            </a:r>
            <a:r>
              <a:rPr lang="de-CH"/>
              <a:t> mit </a:t>
            </a:r>
            <a:r>
              <a:rPr lang="de-CH" b="1"/>
              <a:t>7’582</a:t>
            </a:r>
            <a:r>
              <a:rPr lang="de-CH"/>
              <a:t> Preis-Datenpunkten.</a:t>
            </a:r>
          </a:p>
          <a:p>
            <a:pPr marL="685800" indent="-685800">
              <a:buFontTx/>
              <a:buChar char="-"/>
            </a:pPr>
            <a:endParaRPr lang="de-CH"/>
          </a:p>
          <a:p>
            <a:pPr marL="685800" indent="-685800">
              <a:buFontTx/>
              <a:buChar char="-"/>
            </a:pPr>
            <a:r>
              <a:rPr lang="de-CH"/>
              <a:t>75 Hotels zur Kontrolle mit </a:t>
            </a:r>
            <a:r>
              <a:rPr lang="de-CH" b="1"/>
              <a:t>34’763</a:t>
            </a:r>
            <a:r>
              <a:rPr lang="de-CH"/>
              <a:t> Preis-Datenpunkten. (durch. Zeitraum 20 Tage)</a:t>
            </a:r>
          </a:p>
          <a:p>
            <a:endParaRPr lang="de-CH"/>
          </a:p>
          <a:p>
            <a:r>
              <a:rPr lang="de-CH" b="1" err="1"/>
              <a:t>Tripadvisor</a:t>
            </a:r>
            <a:r>
              <a:rPr lang="de-CH" b="1"/>
              <a:t> vs. Hotel: </a:t>
            </a:r>
          </a:p>
          <a:p>
            <a:r>
              <a:rPr lang="de-CH"/>
              <a:t>- Vergleich mit Preis-Datenpunkten </a:t>
            </a:r>
          </a:p>
          <a:p>
            <a:endParaRPr lang="de-CH"/>
          </a:p>
        </p:txBody>
      </p:sp>
      <p:sp>
        <p:nvSpPr>
          <p:cNvPr id="11" name="Parallelogramm 10">
            <a:extLst>
              <a:ext uri="{FF2B5EF4-FFF2-40B4-BE49-F238E27FC236}">
                <a16:creationId xmlns:a16="http://schemas.microsoft.com/office/drawing/2014/main" id="{DFB87F3D-3554-9340-AFE1-BA53C5C0823F}"/>
              </a:ext>
            </a:extLst>
          </p:cNvPr>
          <p:cNvSpPr/>
          <p:nvPr/>
        </p:nvSpPr>
        <p:spPr>
          <a:xfrm>
            <a:off x="1587" y="11168340"/>
            <a:ext cx="24384000" cy="2688336"/>
          </a:xfrm>
          <a:prstGeom prst="parallelogram">
            <a:avLst>
              <a:gd name="adj" fmla="val 63647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12" name="Rechtwinkliges Dreieck 11">
            <a:extLst>
              <a:ext uri="{FF2B5EF4-FFF2-40B4-BE49-F238E27FC236}">
                <a16:creationId xmlns:a16="http://schemas.microsoft.com/office/drawing/2014/main" id="{E9B8D6F8-E6A3-D544-BD38-B7932DC69E8E}"/>
              </a:ext>
            </a:extLst>
          </p:cNvPr>
          <p:cNvSpPr/>
          <p:nvPr/>
        </p:nvSpPr>
        <p:spPr>
          <a:xfrm rot="10800000" flipH="1">
            <a:off x="13105751" y="9437080"/>
            <a:ext cx="11281423" cy="14536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</p:spTree>
    <p:extLst>
      <p:ext uri="{BB962C8B-B14F-4D97-AF65-F5344CB8AC3E}">
        <p14:creationId xmlns:p14="http://schemas.microsoft.com/office/powerpoint/2010/main" val="262772878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2. Run – Datenaufbereitung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22</a:t>
            </a:fld>
            <a:endParaRPr lang="en-US" alt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5A28F8A-C329-AB42-AA19-3C59EF86870C}"/>
              </a:ext>
            </a:extLst>
          </p:cNvPr>
          <p:cNvSpPr/>
          <p:nvPr/>
        </p:nvSpPr>
        <p:spPr>
          <a:xfrm>
            <a:off x="1171760" y="2222059"/>
            <a:ext cx="11029805" cy="88530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tx1"/>
                </a:solidFill>
              </a:rPr>
              <a:t>Influencer-Hotel vs. </a:t>
            </a:r>
            <a:r>
              <a:rPr lang="en-US" b="1" err="1">
                <a:solidFill>
                  <a:schemeClr val="tx1"/>
                </a:solidFill>
              </a:rPr>
              <a:t>Kontrollgruppe</a:t>
            </a:r>
            <a:r>
              <a:rPr lang="en-US" b="1">
                <a:solidFill>
                  <a:schemeClr val="tx1"/>
                </a:solidFill>
              </a:rPr>
              <a:t>: 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685800" indent="-685800">
              <a:buFontTx/>
              <a:buChar char="-"/>
            </a:pPr>
            <a:r>
              <a:rPr lang="en-US">
                <a:solidFill>
                  <a:schemeClr val="tx1"/>
                </a:solidFill>
              </a:rPr>
              <a:t>Influencer-Hotel: </a:t>
            </a:r>
          </a:p>
          <a:p>
            <a:pPr marL="1905000" lvl="1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Bereinigung</a:t>
            </a:r>
            <a:endParaRPr lang="en-US">
              <a:solidFill>
                <a:schemeClr val="tx1"/>
              </a:solidFill>
            </a:endParaRPr>
          </a:p>
          <a:p>
            <a:pPr marL="1905000" lvl="1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Zusammenfügen</a:t>
            </a:r>
            <a:endParaRPr lang="en-US">
              <a:solidFill>
                <a:schemeClr val="tx1"/>
              </a:solidFill>
            </a:endParaRPr>
          </a:p>
          <a:p>
            <a:pPr marL="1905000" lvl="1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Normieren</a:t>
            </a:r>
            <a:endParaRPr lang="en-US">
              <a:solidFill>
                <a:schemeClr val="tx1"/>
              </a:solidFill>
            </a:endParaRPr>
          </a:p>
          <a:p>
            <a:pPr marL="685800" indent="-685800">
              <a:buFontTx/>
              <a:buChar char="-"/>
            </a:pPr>
            <a:endParaRPr lang="en-US">
              <a:solidFill>
                <a:schemeClr val="tx1"/>
              </a:solidFill>
            </a:endParaRPr>
          </a:p>
          <a:p>
            <a:pPr marL="685800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Kontroll</a:t>
            </a:r>
            <a:r>
              <a:rPr lang="en-US">
                <a:solidFill>
                  <a:schemeClr val="tx1"/>
                </a:solidFill>
              </a:rPr>
              <a:t>-Hotels: </a:t>
            </a:r>
          </a:p>
          <a:p>
            <a:pPr marL="1905000" lvl="1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Bereinigung</a:t>
            </a:r>
            <a:endParaRPr lang="en-US">
              <a:solidFill>
                <a:schemeClr val="tx1"/>
              </a:solidFill>
            </a:endParaRPr>
          </a:p>
          <a:p>
            <a:pPr marL="1905000" lvl="1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Zuordnung</a:t>
            </a:r>
            <a:r>
              <a:rPr lang="en-US">
                <a:solidFill>
                  <a:schemeClr val="tx1"/>
                </a:solidFill>
              </a:rPr>
              <a:t> Hotel </a:t>
            </a:r>
            <a:r>
              <a:rPr lang="en-US" err="1">
                <a:solidFill>
                  <a:schemeClr val="tx1"/>
                </a:solidFill>
              </a:rPr>
              <a:t>zu</a:t>
            </a:r>
            <a:r>
              <a:rPr lang="en-US">
                <a:solidFill>
                  <a:schemeClr val="tx1"/>
                </a:solidFill>
              </a:rPr>
              <a:t> Region</a:t>
            </a:r>
          </a:p>
          <a:p>
            <a:pPr marL="1905000" lvl="1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Durchschnitte</a:t>
            </a:r>
            <a:r>
              <a:rPr lang="en-US">
                <a:solidFill>
                  <a:schemeClr val="tx1"/>
                </a:solidFill>
              </a:rPr>
              <a:t> &amp; </a:t>
            </a:r>
            <a:r>
              <a:rPr lang="en-US" err="1">
                <a:solidFill>
                  <a:schemeClr val="tx1"/>
                </a:solidFill>
              </a:rPr>
              <a:t>Normierung</a:t>
            </a:r>
            <a:endParaRPr lang="en-US">
              <a:solidFill>
                <a:schemeClr val="tx1"/>
              </a:solidFill>
            </a:endParaRPr>
          </a:p>
          <a:p>
            <a:pPr marL="1905000" lvl="1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Aufbereitung</a:t>
            </a:r>
            <a:r>
              <a:rPr lang="en-US">
                <a:solidFill>
                  <a:schemeClr val="tx1"/>
                </a:solidFill>
              </a:rPr>
              <a:t> Tableau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8A49723-3C0A-3748-AE2A-5A2DDE1A7F15}"/>
              </a:ext>
            </a:extLst>
          </p:cNvPr>
          <p:cNvSpPr/>
          <p:nvPr/>
        </p:nvSpPr>
        <p:spPr>
          <a:xfrm>
            <a:off x="12276714" y="2222059"/>
            <a:ext cx="11029805" cy="517829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tx1"/>
                </a:solidFill>
              </a:rPr>
              <a:t>Hotel vs. </a:t>
            </a:r>
            <a:r>
              <a:rPr lang="en-US" b="1" err="1">
                <a:solidFill>
                  <a:schemeClr val="tx1"/>
                </a:solidFill>
              </a:rPr>
              <a:t>Tripadvisor</a:t>
            </a:r>
            <a:r>
              <a:rPr lang="en-US" b="1">
                <a:solidFill>
                  <a:schemeClr val="tx1"/>
                </a:solidFill>
              </a:rPr>
              <a:t>:</a:t>
            </a:r>
          </a:p>
          <a:p>
            <a:endParaRPr lang="en-US" b="1">
              <a:solidFill>
                <a:schemeClr val="tx1"/>
              </a:solidFill>
            </a:endParaRPr>
          </a:p>
          <a:p>
            <a:pPr marL="685800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Bereinigen</a:t>
            </a:r>
            <a:endParaRPr lang="en-US">
              <a:solidFill>
                <a:schemeClr val="tx1"/>
              </a:solidFill>
            </a:endParaRPr>
          </a:p>
          <a:p>
            <a:pPr marL="685800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Zuordnung</a:t>
            </a:r>
            <a:endParaRPr lang="en-US">
              <a:solidFill>
                <a:schemeClr val="tx1"/>
              </a:solidFill>
            </a:endParaRPr>
          </a:p>
          <a:p>
            <a:pPr marL="685800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Normierung</a:t>
            </a:r>
            <a:endParaRPr lang="en-US">
              <a:solidFill>
                <a:schemeClr val="tx1"/>
              </a:solidFill>
            </a:endParaRPr>
          </a:p>
          <a:p>
            <a:pPr marL="685800" indent="-685800">
              <a:buFontTx/>
              <a:buChar char="-"/>
            </a:pPr>
            <a:r>
              <a:rPr lang="en-US" err="1">
                <a:solidFill>
                  <a:schemeClr val="tx1"/>
                </a:solidFill>
              </a:rPr>
              <a:t>Aufbereitung</a:t>
            </a:r>
            <a:r>
              <a:rPr lang="en-US">
                <a:solidFill>
                  <a:schemeClr val="tx1"/>
                </a:solidFill>
              </a:rPr>
              <a:t> Tableau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A6B448-DC1C-FF4B-B3DF-F5FCFE8C1628}"/>
              </a:ext>
            </a:extLst>
          </p:cNvPr>
          <p:cNvSpPr/>
          <p:nvPr/>
        </p:nvSpPr>
        <p:spPr>
          <a:xfrm>
            <a:off x="12276714" y="7373751"/>
            <a:ext cx="11029805" cy="32793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Datenaufbereitung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für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 Machine Learning</a:t>
            </a:r>
          </a:p>
          <a:p>
            <a:pPr marL="685800" indent="-685800">
              <a:buFontTx/>
              <a:buChar char="-"/>
            </a:pP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WEKA</a:t>
            </a:r>
          </a:p>
          <a:p>
            <a:pPr marL="685800" indent="-685800">
              <a:buFontTx/>
              <a:buChar char="-"/>
            </a:pPr>
            <a:r>
              <a:rPr lang="en-US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SciKit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 Linear Regression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3ADC4B-F610-134E-B173-E73A475E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7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59698" y="10040815"/>
            <a:ext cx="8827477" cy="3780692"/>
          </a:xfrm>
          <a:prstGeom prst="rect">
            <a:avLst/>
          </a:prstGeom>
        </p:spPr>
      </p:pic>
      <p:sp>
        <p:nvSpPr>
          <p:cNvPr id="10" name="Parallelogramm 9">
            <a:extLst>
              <a:ext uri="{FF2B5EF4-FFF2-40B4-BE49-F238E27FC236}">
                <a16:creationId xmlns:a16="http://schemas.microsoft.com/office/drawing/2014/main" id="{2ECDD3C6-5630-2B40-8369-0ABDE9A3E564}"/>
              </a:ext>
            </a:extLst>
          </p:cNvPr>
          <p:cNvSpPr/>
          <p:nvPr/>
        </p:nvSpPr>
        <p:spPr>
          <a:xfrm>
            <a:off x="-65168" y="11344185"/>
            <a:ext cx="24450755" cy="2443943"/>
          </a:xfrm>
          <a:prstGeom prst="parallelogram">
            <a:avLst>
              <a:gd name="adj" fmla="val 63647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  <p:sp>
        <p:nvSpPr>
          <p:cNvPr id="11" name="Rechtwinkliges Dreieck 10">
            <a:extLst>
              <a:ext uri="{FF2B5EF4-FFF2-40B4-BE49-F238E27FC236}">
                <a16:creationId xmlns:a16="http://schemas.microsoft.com/office/drawing/2014/main" id="{57EE1EE5-7D18-D244-98CB-C17052A88F45}"/>
              </a:ext>
            </a:extLst>
          </p:cNvPr>
          <p:cNvSpPr/>
          <p:nvPr/>
        </p:nvSpPr>
        <p:spPr>
          <a:xfrm rot="10800000" flipH="1">
            <a:off x="15474462" y="10023228"/>
            <a:ext cx="8912714" cy="80889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</p:spTree>
    <p:extLst>
      <p:ext uri="{BB962C8B-B14F-4D97-AF65-F5344CB8AC3E}">
        <p14:creationId xmlns:p14="http://schemas.microsoft.com/office/powerpoint/2010/main" val="137594185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2. Run – Key Learnings für weitere Analysen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23</a:t>
            </a:fld>
            <a:endParaRPr lang="en-US" alt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06289E-5F1B-C749-9D6F-7687133EFA05}"/>
              </a:ext>
            </a:extLst>
          </p:cNvPr>
          <p:cNvSpPr txBox="1"/>
          <p:nvPr/>
        </p:nvSpPr>
        <p:spPr>
          <a:xfrm>
            <a:off x="1361353" y="2025323"/>
            <a:ext cx="14545376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Key </a:t>
            </a:r>
            <a:r>
              <a:rPr lang="de-CH" b="1" err="1"/>
              <a:t>Learnings</a:t>
            </a:r>
            <a:r>
              <a:rPr lang="de-CH" b="1"/>
              <a:t>:</a:t>
            </a:r>
          </a:p>
          <a:p>
            <a:pPr marL="685800" indent="-685800">
              <a:buFontTx/>
              <a:buChar char="-"/>
            </a:pPr>
            <a:r>
              <a:rPr lang="de-CH"/>
              <a:t>Anpassungen am Skript nach 1. Run erleichtert die Aufbereitung</a:t>
            </a:r>
          </a:p>
          <a:p>
            <a:pPr marL="685800" indent="-685800">
              <a:buFontTx/>
              <a:buChar char="-"/>
            </a:pPr>
            <a:r>
              <a:rPr lang="de-CH"/>
              <a:t>Normierung ermöglicht glaubwürdigen Vergleich</a:t>
            </a:r>
          </a:p>
          <a:p>
            <a:pPr marL="685800" indent="-685800">
              <a:buFontTx/>
              <a:buChar char="-"/>
            </a:pPr>
            <a:r>
              <a:rPr lang="de-CH"/>
              <a:t>Systemumstellung Kontrollgruppe reduziert Ausreisser</a:t>
            </a:r>
          </a:p>
          <a:p>
            <a:pPr marL="685800" indent="-685800">
              <a:buFontTx/>
              <a:buChar char="-"/>
            </a:pPr>
            <a:endParaRPr lang="de-CH"/>
          </a:p>
          <a:p>
            <a:endParaRPr lang="de-CH"/>
          </a:p>
          <a:p>
            <a:r>
              <a:rPr lang="de-CH" b="1"/>
              <a:t>Kontrollskripte aufgrund Problematik von 0er Preisen: </a:t>
            </a:r>
            <a:endParaRPr lang="de-CH"/>
          </a:p>
          <a:p>
            <a:pPr marL="685800" indent="-685800">
              <a:buFontTx/>
              <a:buChar char="-"/>
            </a:pPr>
            <a:r>
              <a:rPr lang="de-CH"/>
              <a:t>Wenn Hotelzimmer ausgebucht </a:t>
            </a:r>
            <a:br>
              <a:rPr lang="de-CH"/>
            </a:br>
            <a:r>
              <a:rPr lang="de-CH"/>
              <a:t>war, entstanden 0er Preise</a:t>
            </a:r>
          </a:p>
          <a:p>
            <a:pPr marL="685800" indent="-685800">
              <a:buFontTx/>
              <a:buChar char="-"/>
            </a:pPr>
            <a:r>
              <a:rPr lang="de-CH">
                <a:sym typeface="Wingdings" pitchFamily="2" charset="2"/>
              </a:rPr>
              <a:t>Konsequenz daraus war, </a:t>
            </a:r>
            <a:br>
              <a:rPr lang="de-CH">
                <a:sym typeface="Wingdings" pitchFamily="2" charset="2"/>
              </a:rPr>
            </a:br>
            <a:r>
              <a:rPr lang="de-CH">
                <a:sym typeface="Wingdings" pitchFamily="2" charset="2"/>
              </a:rPr>
              <a:t>die Preissprünge genauer</a:t>
            </a:r>
            <a:br>
              <a:rPr lang="de-CH">
                <a:sym typeface="Wingdings" pitchFamily="2" charset="2"/>
              </a:rPr>
            </a:br>
            <a:r>
              <a:rPr lang="de-CH">
                <a:sym typeface="Wingdings" pitchFamily="2" charset="2"/>
              </a:rPr>
              <a:t>zu untersuchen, um voreilige</a:t>
            </a:r>
            <a:br>
              <a:rPr lang="de-CH">
                <a:sym typeface="Wingdings" pitchFamily="2" charset="2"/>
              </a:rPr>
            </a:br>
            <a:r>
              <a:rPr lang="de-CH">
                <a:sym typeface="Wingdings" pitchFamily="2" charset="2"/>
              </a:rPr>
              <a:t>Schlüsse zu verhindern.</a:t>
            </a:r>
          </a:p>
          <a:p>
            <a:pPr marL="685800" indent="-685800">
              <a:buFontTx/>
              <a:buChar char="-"/>
            </a:pPr>
            <a:endParaRPr lang="de-CH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B5E538-0551-B840-A1B4-59838F59FF59}"/>
              </a:ext>
            </a:extLst>
          </p:cNvPr>
          <p:cNvSpPr txBox="1"/>
          <p:nvPr/>
        </p:nvSpPr>
        <p:spPr>
          <a:xfrm>
            <a:off x="12387675" y="8221694"/>
            <a:ext cx="351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Palm Springs</a:t>
            </a:r>
          </a:p>
        </p:txBody>
      </p:sp>
      <p:pic>
        <p:nvPicPr>
          <p:cNvPr id="9" name="slide2">
            <a:extLst>
              <a:ext uri="{FF2B5EF4-FFF2-40B4-BE49-F238E27FC236}">
                <a16:creationId xmlns:a16="http://schemas.microsoft.com/office/drawing/2014/main" id="{DCC23A4E-9368-3949-8434-DFF9279945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6488" y="2773314"/>
            <a:ext cx="5981353" cy="89286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806AC33-1512-1D4D-9B14-AC459915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2336" y="9220508"/>
            <a:ext cx="5489733" cy="3087975"/>
          </a:xfrm>
          <a:prstGeom prst="rect">
            <a:avLst/>
          </a:prstGeom>
        </p:spPr>
      </p:pic>
      <p:pic>
        <p:nvPicPr>
          <p:cNvPr id="12" name="slide2">
            <a:extLst>
              <a:ext uri="{FF2B5EF4-FFF2-40B4-BE49-F238E27FC236}">
                <a16:creationId xmlns:a16="http://schemas.microsoft.com/office/drawing/2014/main" id="{DD8E3C0C-5927-704C-8515-2D356F8FB0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66225" y="3262672"/>
            <a:ext cx="1537422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722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/>
          <a:lstStyle/>
          <a:p>
            <a:r>
              <a:rPr lang="de-CH"/>
              <a:t>2. Run Datenvisualisierung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24</a:t>
            </a:fld>
            <a:endParaRPr lang="en-US" alt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3375C5-E218-E44B-8BA4-4495C62C7A1B}"/>
              </a:ext>
            </a:extLst>
          </p:cNvPr>
          <p:cNvSpPr txBox="1"/>
          <p:nvPr/>
        </p:nvSpPr>
        <p:spPr>
          <a:xfrm>
            <a:off x="11050461" y="2971107"/>
            <a:ext cx="228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Tableau</a:t>
            </a:r>
          </a:p>
        </p:txBody>
      </p:sp>
      <p:pic>
        <p:nvPicPr>
          <p:cNvPr id="1026" name="Picture 2" descr="Ãhnliches Foto">
            <a:extLst>
              <a:ext uri="{FF2B5EF4-FFF2-40B4-BE49-F238E27FC236}">
                <a16:creationId xmlns:a16="http://schemas.microsoft.com/office/drawing/2014/main" id="{1E320D42-D196-4A9A-96EA-F18BABE1C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47997" y="4081152"/>
            <a:ext cx="7291180" cy="555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oliennummernplatzhalter 2">
            <a:extLst>
              <a:ext uri="{FF2B5EF4-FFF2-40B4-BE49-F238E27FC236}">
                <a16:creationId xmlns:a16="http://schemas.microsoft.com/office/drawing/2014/main" id="{7D3434D8-C604-4350-84A9-0AB93B6600DA}"/>
              </a:ext>
            </a:extLst>
          </p:cNvPr>
          <p:cNvSpPr txBox="1">
            <a:spLocks/>
          </p:cNvSpPr>
          <p:nvPr/>
        </p:nvSpPr>
        <p:spPr>
          <a:xfrm>
            <a:off x="22569488" y="712788"/>
            <a:ext cx="1065212" cy="730250"/>
          </a:xfrm>
          <a:prstGeom prst="rect">
            <a:avLst/>
          </a:prstGeom>
        </p:spPr>
        <p:txBody>
          <a:bodyPr vert="horz" wrap="square" lIns="243852" tIns="121926" rIns="243852" bIns="12192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1219200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Raleway Regular" panose="020B0503030101060003" pitchFamily="34" charset="77"/>
                <a:ea typeface="ＭＳ Ｐゴシック" panose="020B0600070205080204" pitchFamily="34" charset="-128"/>
                <a:cs typeface="+mn-cs"/>
              </a:defRPr>
            </a:lvl1pPr>
            <a:lvl2pPr marL="1219200" indent="-762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2438400" indent="-1524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3657600" indent="-2286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4876800" indent="-3048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24</a:t>
            </a:fld>
            <a:endParaRPr lang="en-US" alt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73A36B9F-F482-B149-B66D-040F8927E3ED}"/>
              </a:ext>
            </a:extLst>
          </p:cNvPr>
          <p:cNvSpPr/>
          <p:nvPr/>
        </p:nvSpPr>
        <p:spPr>
          <a:xfrm>
            <a:off x="-379413" y="10058400"/>
            <a:ext cx="12573001" cy="3810000"/>
          </a:xfrm>
          <a:prstGeom prst="parallelogram">
            <a:avLst>
              <a:gd name="adj" fmla="val 63647"/>
            </a:avLst>
          </a:prstGeom>
          <a:solidFill>
            <a:srgbClr val="F7F1F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Parallelogramm 10">
            <a:extLst>
              <a:ext uri="{FF2B5EF4-FFF2-40B4-BE49-F238E27FC236}">
                <a16:creationId xmlns:a16="http://schemas.microsoft.com/office/drawing/2014/main" id="{C32FEA7A-AF52-5840-8404-06EE11EF1AE3}"/>
              </a:ext>
            </a:extLst>
          </p:cNvPr>
          <p:cNvSpPr/>
          <p:nvPr/>
        </p:nvSpPr>
        <p:spPr>
          <a:xfrm>
            <a:off x="6707187" y="11399520"/>
            <a:ext cx="17221200" cy="2487168"/>
          </a:xfrm>
          <a:prstGeom prst="parallelogram">
            <a:avLst>
              <a:gd name="adj" fmla="val 63647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5C231E9A-10EC-4C4D-9A35-BA6C78015FAF}"/>
              </a:ext>
            </a:extLst>
          </p:cNvPr>
          <p:cNvSpPr/>
          <p:nvPr/>
        </p:nvSpPr>
        <p:spPr>
          <a:xfrm>
            <a:off x="687387" y="9214348"/>
            <a:ext cx="4547814" cy="4654052"/>
          </a:xfrm>
          <a:prstGeom prst="parallelogram">
            <a:avLst>
              <a:gd name="adj" fmla="val 85492"/>
            </a:avLst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DE3C08D8-18D7-3342-9D6A-94F217ECD9B6}"/>
              </a:ext>
            </a:extLst>
          </p:cNvPr>
          <p:cNvSpPr/>
          <p:nvPr/>
        </p:nvSpPr>
        <p:spPr>
          <a:xfrm>
            <a:off x="1982787" y="9214348"/>
            <a:ext cx="4639718" cy="4654052"/>
          </a:xfrm>
          <a:prstGeom prst="parallelogram">
            <a:avLst>
              <a:gd name="adj" fmla="val 85492"/>
            </a:avLst>
          </a:prstGeom>
          <a:solidFill>
            <a:srgbClr val="F7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94112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/>
          <a:lstStyle/>
          <a:p>
            <a:r>
              <a:rPr lang="de-CH"/>
              <a:t>2. Run Datenvisualisierung – Belek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25</a:t>
            </a:fld>
            <a:endParaRPr lang="en-US" altLang="de-DE"/>
          </a:p>
        </p:txBody>
      </p:sp>
      <p:sp>
        <p:nvSpPr>
          <p:cNvPr id="70" name="Foliennummernplatzhalter 2">
            <a:extLst>
              <a:ext uri="{FF2B5EF4-FFF2-40B4-BE49-F238E27FC236}">
                <a16:creationId xmlns:a16="http://schemas.microsoft.com/office/drawing/2014/main" id="{7D3434D8-C604-4350-84A9-0AB93B6600DA}"/>
              </a:ext>
            </a:extLst>
          </p:cNvPr>
          <p:cNvSpPr txBox="1">
            <a:spLocks/>
          </p:cNvSpPr>
          <p:nvPr/>
        </p:nvSpPr>
        <p:spPr>
          <a:xfrm>
            <a:off x="22569488" y="712788"/>
            <a:ext cx="1065212" cy="730250"/>
          </a:xfrm>
          <a:prstGeom prst="rect">
            <a:avLst/>
          </a:prstGeom>
        </p:spPr>
        <p:txBody>
          <a:bodyPr vert="horz" wrap="square" lIns="243852" tIns="121926" rIns="243852" bIns="12192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1219200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Raleway Regular" panose="020B0503030101060003" pitchFamily="34" charset="77"/>
                <a:ea typeface="ＭＳ Ｐゴシック" panose="020B0600070205080204" pitchFamily="34" charset="-128"/>
                <a:cs typeface="+mn-cs"/>
              </a:defRPr>
            </a:lvl1pPr>
            <a:lvl2pPr marL="1219200" indent="-762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2438400" indent="-1524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3657600" indent="-2286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4876800" indent="-3048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25</a:t>
            </a:fld>
            <a:endParaRPr lang="en-US" alt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C68868-B304-473C-A0FE-4E413D15DD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2432" y="2400594"/>
            <a:ext cx="12459317" cy="90798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Gerade Verbindung 7">
            <a:extLst>
              <a:ext uri="{FF2B5EF4-FFF2-40B4-BE49-F238E27FC236}">
                <a16:creationId xmlns:a16="http://schemas.microsoft.com/office/drawing/2014/main" id="{21B7BB8D-6DCD-465C-B141-7524E5E70AE9}"/>
              </a:ext>
            </a:extLst>
          </p:cNvPr>
          <p:cNvCxnSpPr>
            <a:cxnSpLocks/>
          </p:cNvCxnSpPr>
          <p:nvPr/>
        </p:nvCxnSpPr>
        <p:spPr>
          <a:xfrm>
            <a:off x="15290358" y="3047733"/>
            <a:ext cx="0" cy="762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Dreieck 8">
            <a:extLst>
              <a:ext uri="{FF2B5EF4-FFF2-40B4-BE49-F238E27FC236}">
                <a16:creationId xmlns:a16="http://schemas.microsoft.com/office/drawing/2014/main" id="{86DABCA1-52FF-44DD-8CFB-3EC167283C1F}"/>
              </a:ext>
            </a:extLst>
          </p:cNvPr>
          <p:cNvSpPr/>
          <p:nvPr/>
        </p:nvSpPr>
        <p:spPr>
          <a:xfrm rot="5400000">
            <a:off x="13706096" y="6685712"/>
            <a:ext cx="32004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5545692-4245-429C-B4B6-71A2A079385F}"/>
              </a:ext>
            </a:extLst>
          </p:cNvPr>
          <p:cNvSpPr txBox="1"/>
          <p:nvPr/>
        </p:nvSpPr>
        <p:spPr>
          <a:xfrm>
            <a:off x="16306173" y="5741423"/>
            <a:ext cx="6741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Beginn</a:t>
            </a:r>
            <a:r>
              <a:rPr lang="de-CH"/>
              <a:t>: 02. Mai 2019</a:t>
            </a:r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Follower</a:t>
            </a:r>
            <a:r>
              <a:rPr lang="de-CH"/>
              <a:t>: 123’000</a:t>
            </a:r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Likes</a:t>
            </a:r>
            <a:r>
              <a:rPr lang="de-CH"/>
              <a:t>: 3’235 </a:t>
            </a:r>
            <a:endParaRPr lang="de-CH" b="1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0880946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Schreibgerät enthält.&#10;&#10;Mit hoher Zuverlässigkeit generierte Beschreibung">
            <a:extLst>
              <a:ext uri="{FF2B5EF4-FFF2-40B4-BE49-F238E27FC236}">
                <a16:creationId xmlns:a16="http://schemas.microsoft.com/office/drawing/2014/main" id="{4CCBFF7B-B704-4338-9780-11D12543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51" y="1592276"/>
            <a:ext cx="14228611" cy="11382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/>
          <a:lstStyle/>
          <a:p>
            <a:r>
              <a:rPr lang="de-CH"/>
              <a:t>2. Run Datenvisualisierung – Belek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26</a:t>
            </a:fld>
            <a:endParaRPr lang="en-US" altLang="de-DE"/>
          </a:p>
        </p:txBody>
      </p:sp>
      <p:sp>
        <p:nvSpPr>
          <p:cNvPr id="70" name="Foliennummernplatzhalter 2">
            <a:extLst>
              <a:ext uri="{FF2B5EF4-FFF2-40B4-BE49-F238E27FC236}">
                <a16:creationId xmlns:a16="http://schemas.microsoft.com/office/drawing/2014/main" id="{7D3434D8-C604-4350-84A9-0AB93B6600DA}"/>
              </a:ext>
            </a:extLst>
          </p:cNvPr>
          <p:cNvSpPr txBox="1">
            <a:spLocks/>
          </p:cNvSpPr>
          <p:nvPr/>
        </p:nvSpPr>
        <p:spPr>
          <a:xfrm>
            <a:off x="22569488" y="712788"/>
            <a:ext cx="1065212" cy="730250"/>
          </a:xfrm>
          <a:prstGeom prst="rect">
            <a:avLst/>
          </a:prstGeom>
        </p:spPr>
        <p:txBody>
          <a:bodyPr vert="horz" wrap="square" lIns="243852" tIns="121926" rIns="243852" bIns="12192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1219200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Raleway Regular" panose="020B0503030101060003" pitchFamily="34" charset="77"/>
                <a:ea typeface="ＭＳ Ｐゴシック" panose="020B0600070205080204" pitchFamily="34" charset="-128"/>
                <a:cs typeface="+mn-cs"/>
              </a:defRPr>
            </a:lvl1pPr>
            <a:lvl2pPr marL="1219200" indent="-762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2438400" indent="-1524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3657600" indent="-2286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4876800" indent="-3048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26</a:t>
            </a:fld>
            <a:endParaRPr lang="en-US" altLang="de-DE"/>
          </a:p>
        </p:txBody>
      </p:sp>
      <p:cxnSp>
        <p:nvCxnSpPr>
          <p:cNvPr id="12" name="Gerade Verbindung 7">
            <a:extLst>
              <a:ext uri="{FF2B5EF4-FFF2-40B4-BE49-F238E27FC236}">
                <a16:creationId xmlns:a16="http://schemas.microsoft.com/office/drawing/2014/main" id="{8CBE133F-4FE8-4D20-A395-29F6C825FD02}"/>
              </a:ext>
            </a:extLst>
          </p:cNvPr>
          <p:cNvCxnSpPr>
            <a:cxnSpLocks/>
          </p:cNvCxnSpPr>
          <p:nvPr/>
        </p:nvCxnSpPr>
        <p:spPr>
          <a:xfrm>
            <a:off x="15978930" y="3047731"/>
            <a:ext cx="0" cy="762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reieck 8">
            <a:extLst>
              <a:ext uri="{FF2B5EF4-FFF2-40B4-BE49-F238E27FC236}">
                <a16:creationId xmlns:a16="http://schemas.microsoft.com/office/drawing/2014/main" id="{D78E5433-C07D-42FB-8F2A-BB8E801657DD}"/>
              </a:ext>
            </a:extLst>
          </p:cNvPr>
          <p:cNvSpPr/>
          <p:nvPr/>
        </p:nvSpPr>
        <p:spPr>
          <a:xfrm rot="5400000">
            <a:off x="14394668" y="6685710"/>
            <a:ext cx="32004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024BBB-9761-4CC0-A460-BF04EFBDB410}"/>
              </a:ext>
            </a:extLst>
          </p:cNvPr>
          <p:cNvSpPr txBox="1"/>
          <p:nvPr/>
        </p:nvSpPr>
        <p:spPr>
          <a:xfrm>
            <a:off x="16985287" y="2219361"/>
            <a:ext cx="6741507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Preiserhöhung</a:t>
            </a:r>
            <a:r>
              <a:rPr lang="de-CH"/>
              <a:t> des spezifischen Hotels während Preise der Kontrollgruppe (Region) </a:t>
            </a:r>
            <a:r>
              <a:rPr lang="de-CH" b="1"/>
              <a:t>sinken</a:t>
            </a:r>
          </a:p>
          <a:p>
            <a:endParaRPr lang="de-CH"/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/>
              <a:t>Zeitlich kurz nach Instagram Post</a:t>
            </a:r>
          </a:p>
          <a:p>
            <a:endParaRPr lang="de-CH">
              <a:sym typeface="Wingdings" panose="05000000000000000000" pitchFamily="2" charset="2"/>
            </a:endParaRPr>
          </a:p>
          <a:p>
            <a:r>
              <a:rPr lang="de-CH" b="1">
                <a:sym typeface="Wingdings" panose="05000000000000000000" pitchFamily="2" charset="2"/>
              </a:rPr>
              <a:t>Möglichkeit vorhanden, dass Influencer Preiseerhöhung positiv beeinflusst hat</a:t>
            </a:r>
            <a:endParaRPr lang="de-CH" b="1"/>
          </a:p>
          <a:p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DD1F251-E414-433C-8CAE-29F497B9D849}"/>
              </a:ext>
            </a:extLst>
          </p:cNvPr>
          <p:cNvSpPr/>
          <p:nvPr/>
        </p:nvSpPr>
        <p:spPr>
          <a:xfrm>
            <a:off x="2160835" y="3769895"/>
            <a:ext cx="3068892" cy="4764506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670472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/>
          <a:lstStyle/>
          <a:p>
            <a:r>
              <a:rPr lang="de-CH"/>
              <a:t>2. Run Datenvisualisierung – Cartagena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27</a:t>
            </a:fld>
            <a:endParaRPr lang="en-US" altLang="de-DE"/>
          </a:p>
        </p:txBody>
      </p:sp>
      <p:sp>
        <p:nvSpPr>
          <p:cNvPr id="70" name="Foliennummernplatzhalter 2">
            <a:extLst>
              <a:ext uri="{FF2B5EF4-FFF2-40B4-BE49-F238E27FC236}">
                <a16:creationId xmlns:a16="http://schemas.microsoft.com/office/drawing/2014/main" id="{7D3434D8-C604-4350-84A9-0AB93B6600DA}"/>
              </a:ext>
            </a:extLst>
          </p:cNvPr>
          <p:cNvSpPr txBox="1">
            <a:spLocks/>
          </p:cNvSpPr>
          <p:nvPr/>
        </p:nvSpPr>
        <p:spPr>
          <a:xfrm>
            <a:off x="22569488" y="712788"/>
            <a:ext cx="1065212" cy="730250"/>
          </a:xfrm>
          <a:prstGeom prst="rect">
            <a:avLst/>
          </a:prstGeom>
        </p:spPr>
        <p:txBody>
          <a:bodyPr vert="horz" wrap="square" lIns="243852" tIns="121926" rIns="243852" bIns="12192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1219200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Raleway Regular" panose="020B0503030101060003" pitchFamily="34" charset="77"/>
                <a:ea typeface="ＭＳ Ｐゴシック" panose="020B0600070205080204" pitchFamily="34" charset="-128"/>
                <a:cs typeface="+mn-cs"/>
              </a:defRPr>
            </a:lvl1pPr>
            <a:lvl2pPr marL="1219200" indent="-762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2438400" indent="-1524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3657600" indent="-2286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4876800" indent="-3048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27</a:t>
            </a:fld>
            <a:endParaRPr lang="en-US" altLang="de-DE"/>
          </a:p>
        </p:txBody>
      </p:sp>
      <p:cxnSp>
        <p:nvCxnSpPr>
          <p:cNvPr id="31" name="Gerade Verbindung 7">
            <a:extLst>
              <a:ext uri="{FF2B5EF4-FFF2-40B4-BE49-F238E27FC236}">
                <a16:creationId xmlns:a16="http://schemas.microsoft.com/office/drawing/2014/main" id="{21B7BB8D-6DCD-465C-B141-7524E5E70AE9}"/>
              </a:ext>
            </a:extLst>
          </p:cNvPr>
          <p:cNvCxnSpPr>
            <a:cxnSpLocks/>
          </p:cNvCxnSpPr>
          <p:nvPr/>
        </p:nvCxnSpPr>
        <p:spPr>
          <a:xfrm>
            <a:off x="15958569" y="3047733"/>
            <a:ext cx="0" cy="762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Dreieck 8">
            <a:extLst>
              <a:ext uri="{FF2B5EF4-FFF2-40B4-BE49-F238E27FC236}">
                <a16:creationId xmlns:a16="http://schemas.microsoft.com/office/drawing/2014/main" id="{86DABCA1-52FF-44DD-8CFB-3EC167283C1F}"/>
              </a:ext>
            </a:extLst>
          </p:cNvPr>
          <p:cNvSpPr/>
          <p:nvPr/>
        </p:nvSpPr>
        <p:spPr>
          <a:xfrm rot="5400000">
            <a:off x="14374307" y="6685712"/>
            <a:ext cx="32004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5545692-4245-429C-B4B6-71A2A079385F}"/>
              </a:ext>
            </a:extLst>
          </p:cNvPr>
          <p:cNvSpPr txBox="1"/>
          <p:nvPr/>
        </p:nvSpPr>
        <p:spPr>
          <a:xfrm>
            <a:off x="16657863" y="5741423"/>
            <a:ext cx="67415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Beginn</a:t>
            </a:r>
            <a:r>
              <a:rPr lang="de-CH"/>
              <a:t>: 18. April 2019</a:t>
            </a:r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Follower</a:t>
            </a:r>
            <a:r>
              <a:rPr lang="de-CH"/>
              <a:t>: 328’000</a:t>
            </a:r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Likes</a:t>
            </a:r>
            <a:r>
              <a:rPr lang="de-CH"/>
              <a:t>: 7’151</a:t>
            </a:r>
          </a:p>
        </p:txBody>
      </p:sp>
      <p:pic>
        <p:nvPicPr>
          <p:cNvPr id="6" name="Grafik 5" descr="Ein Bild, das drinnen enthält.&#10;&#10;Mit hoher Zuverlässigkeit generierte Beschreibung">
            <a:extLst>
              <a:ext uri="{FF2B5EF4-FFF2-40B4-BE49-F238E27FC236}">
                <a16:creationId xmlns:a16="http://schemas.microsoft.com/office/drawing/2014/main" id="{33237301-AD0F-40B5-BCB1-42654F247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038" y="1970880"/>
            <a:ext cx="13868943" cy="10186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809362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9FED-33D1-4205-B2C3-62E69623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49" y="1852748"/>
            <a:ext cx="14228611" cy="11382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/>
          <a:lstStyle/>
          <a:p>
            <a:r>
              <a:rPr lang="de-CH"/>
              <a:t>2. Run Datenvisualisierung – Cartagena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28</a:t>
            </a:fld>
            <a:endParaRPr lang="en-US" altLang="de-DE"/>
          </a:p>
        </p:txBody>
      </p:sp>
      <p:sp>
        <p:nvSpPr>
          <p:cNvPr id="70" name="Foliennummernplatzhalter 2">
            <a:extLst>
              <a:ext uri="{FF2B5EF4-FFF2-40B4-BE49-F238E27FC236}">
                <a16:creationId xmlns:a16="http://schemas.microsoft.com/office/drawing/2014/main" id="{7D3434D8-C604-4350-84A9-0AB93B6600DA}"/>
              </a:ext>
            </a:extLst>
          </p:cNvPr>
          <p:cNvSpPr txBox="1">
            <a:spLocks/>
          </p:cNvSpPr>
          <p:nvPr/>
        </p:nvSpPr>
        <p:spPr>
          <a:xfrm>
            <a:off x="22569488" y="712788"/>
            <a:ext cx="1065212" cy="730250"/>
          </a:xfrm>
          <a:prstGeom prst="rect">
            <a:avLst/>
          </a:prstGeom>
        </p:spPr>
        <p:txBody>
          <a:bodyPr vert="horz" wrap="square" lIns="243852" tIns="121926" rIns="243852" bIns="12192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1219200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Raleway Regular" panose="020B0503030101060003" pitchFamily="34" charset="77"/>
                <a:ea typeface="ＭＳ Ｐゴシック" panose="020B0600070205080204" pitchFamily="34" charset="-128"/>
                <a:cs typeface="+mn-cs"/>
              </a:defRPr>
            </a:lvl1pPr>
            <a:lvl2pPr marL="1219200" indent="-762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2438400" indent="-1524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3657600" indent="-2286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4876800" indent="-3048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28</a:t>
            </a:fld>
            <a:endParaRPr lang="en-US" altLang="de-DE"/>
          </a:p>
        </p:txBody>
      </p:sp>
      <p:cxnSp>
        <p:nvCxnSpPr>
          <p:cNvPr id="12" name="Gerade Verbindung 7">
            <a:extLst>
              <a:ext uri="{FF2B5EF4-FFF2-40B4-BE49-F238E27FC236}">
                <a16:creationId xmlns:a16="http://schemas.microsoft.com/office/drawing/2014/main" id="{8CBE133F-4FE8-4D20-A395-29F6C825FD02}"/>
              </a:ext>
            </a:extLst>
          </p:cNvPr>
          <p:cNvCxnSpPr>
            <a:cxnSpLocks/>
          </p:cNvCxnSpPr>
          <p:nvPr/>
        </p:nvCxnSpPr>
        <p:spPr>
          <a:xfrm>
            <a:off x="15978930" y="3047731"/>
            <a:ext cx="0" cy="762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reieck 8">
            <a:extLst>
              <a:ext uri="{FF2B5EF4-FFF2-40B4-BE49-F238E27FC236}">
                <a16:creationId xmlns:a16="http://schemas.microsoft.com/office/drawing/2014/main" id="{D78E5433-C07D-42FB-8F2A-BB8E801657DD}"/>
              </a:ext>
            </a:extLst>
          </p:cNvPr>
          <p:cNvSpPr/>
          <p:nvPr/>
        </p:nvSpPr>
        <p:spPr>
          <a:xfrm rot="5400000">
            <a:off x="14394668" y="6685710"/>
            <a:ext cx="32004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024BBB-9761-4CC0-A460-BF04EFBDB410}"/>
              </a:ext>
            </a:extLst>
          </p:cNvPr>
          <p:cNvSpPr txBox="1"/>
          <p:nvPr/>
        </p:nvSpPr>
        <p:spPr>
          <a:xfrm>
            <a:off x="16774273" y="2219365"/>
            <a:ext cx="6741507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Preiserhöhung</a:t>
            </a:r>
            <a:r>
              <a:rPr lang="de-CH"/>
              <a:t> des spezifischen Hotels während Preise der Kontrollgruppe (Region) </a:t>
            </a:r>
            <a:r>
              <a:rPr lang="de-CH" b="1"/>
              <a:t>sinken</a:t>
            </a:r>
          </a:p>
          <a:p>
            <a:endParaRPr lang="de-CH"/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/>
              <a:t>Zeitlich </a:t>
            </a:r>
            <a:r>
              <a:rPr lang="de-CH" b="1"/>
              <a:t>einige Tage nach</a:t>
            </a:r>
            <a:r>
              <a:rPr lang="de-CH"/>
              <a:t> Instagram Post</a:t>
            </a:r>
          </a:p>
          <a:p>
            <a:endParaRPr lang="de-CH">
              <a:sym typeface="Wingdings" panose="05000000000000000000" pitchFamily="2" charset="2"/>
            </a:endParaRPr>
          </a:p>
          <a:p>
            <a:r>
              <a:rPr lang="de-CH" b="1">
                <a:sym typeface="Wingdings" panose="05000000000000000000" pitchFamily="2" charset="2"/>
              </a:rPr>
              <a:t>Möglichkeit vorhanden, dass Influencer Preiseerhöhung positiv beeinflusst hat</a:t>
            </a:r>
            <a:endParaRPr lang="de-CH" b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DD1F251-E414-433C-8CAE-29F497B9D849}"/>
              </a:ext>
            </a:extLst>
          </p:cNvPr>
          <p:cNvSpPr/>
          <p:nvPr/>
        </p:nvSpPr>
        <p:spPr>
          <a:xfrm>
            <a:off x="3946358" y="3785937"/>
            <a:ext cx="3611933" cy="4764506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427260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/>
          <a:lstStyle/>
          <a:p>
            <a:r>
              <a:rPr lang="de-CH"/>
              <a:t>2. Run Datenvisualisierung – Edinburgh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29</a:t>
            </a:fld>
            <a:endParaRPr lang="en-US" altLang="de-DE"/>
          </a:p>
        </p:txBody>
      </p:sp>
      <p:sp>
        <p:nvSpPr>
          <p:cNvPr id="70" name="Foliennummernplatzhalter 2">
            <a:extLst>
              <a:ext uri="{FF2B5EF4-FFF2-40B4-BE49-F238E27FC236}">
                <a16:creationId xmlns:a16="http://schemas.microsoft.com/office/drawing/2014/main" id="{7D3434D8-C604-4350-84A9-0AB93B6600DA}"/>
              </a:ext>
            </a:extLst>
          </p:cNvPr>
          <p:cNvSpPr txBox="1">
            <a:spLocks/>
          </p:cNvSpPr>
          <p:nvPr/>
        </p:nvSpPr>
        <p:spPr>
          <a:xfrm>
            <a:off x="22569488" y="712788"/>
            <a:ext cx="1065212" cy="730250"/>
          </a:xfrm>
          <a:prstGeom prst="rect">
            <a:avLst/>
          </a:prstGeom>
        </p:spPr>
        <p:txBody>
          <a:bodyPr vert="horz" wrap="square" lIns="243852" tIns="121926" rIns="243852" bIns="12192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1219200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Raleway Regular" panose="020B0503030101060003" pitchFamily="34" charset="77"/>
                <a:ea typeface="ＭＳ Ｐゴシック" panose="020B0600070205080204" pitchFamily="34" charset="-128"/>
                <a:cs typeface="+mn-cs"/>
              </a:defRPr>
            </a:lvl1pPr>
            <a:lvl2pPr marL="1219200" indent="-762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2438400" indent="-1524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3657600" indent="-2286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4876800" indent="-3048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29</a:t>
            </a:fld>
            <a:endParaRPr lang="en-US" altLang="de-DE"/>
          </a:p>
        </p:txBody>
      </p:sp>
      <p:cxnSp>
        <p:nvCxnSpPr>
          <p:cNvPr id="31" name="Gerade Verbindung 7">
            <a:extLst>
              <a:ext uri="{FF2B5EF4-FFF2-40B4-BE49-F238E27FC236}">
                <a16:creationId xmlns:a16="http://schemas.microsoft.com/office/drawing/2014/main" id="{21B7BB8D-6DCD-465C-B141-7524E5E70AE9}"/>
              </a:ext>
            </a:extLst>
          </p:cNvPr>
          <p:cNvCxnSpPr>
            <a:cxnSpLocks/>
          </p:cNvCxnSpPr>
          <p:nvPr/>
        </p:nvCxnSpPr>
        <p:spPr>
          <a:xfrm>
            <a:off x="14235283" y="2977395"/>
            <a:ext cx="0" cy="762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Dreieck 8">
            <a:extLst>
              <a:ext uri="{FF2B5EF4-FFF2-40B4-BE49-F238E27FC236}">
                <a16:creationId xmlns:a16="http://schemas.microsoft.com/office/drawing/2014/main" id="{86DABCA1-52FF-44DD-8CFB-3EC167283C1F}"/>
              </a:ext>
            </a:extLst>
          </p:cNvPr>
          <p:cNvSpPr/>
          <p:nvPr/>
        </p:nvSpPr>
        <p:spPr>
          <a:xfrm rot="5400000">
            <a:off x="12651021" y="6615374"/>
            <a:ext cx="32004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5545692-4245-429C-B4B6-71A2A079385F}"/>
              </a:ext>
            </a:extLst>
          </p:cNvPr>
          <p:cNvSpPr txBox="1"/>
          <p:nvPr/>
        </p:nvSpPr>
        <p:spPr>
          <a:xfrm>
            <a:off x="15391774" y="5741423"/>
            <a:ext cx="67415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Beginn</a:t>
            </a:r>
            <a:r>
              <a:rPr lang="de-CH"/>
              <a:t>: 23. April 2019</a:t>
            </a:r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Follower</a:t>
            </a:r>
            <a:r>
              <a:rPr lang="de-CH"/>
              <a:t>: 131’000</a:t>
            </a:r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Likes</a:t>
            </a:r>
            <a:r>
              <a:rPr lang="de-CH"/>
              <a:t>: 1’673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AF8729-1CD8-4D27-ACCB-1151ED7B0A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7347" y="1650424"/>
            <a:ext cx="6774471" cy="11546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384117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3519-3FDE-3A40-AAD9-A4BD4D7532B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460788" y="3124200"/>
            <a:ext cx="7270750" cy="2676525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de-DE" sz="8800">
                <a:solidFill>
                  <a:schemeClr val="bg2">
                    <a:lumMod val="50000"/>
                  </a:schemeClr>
                </a:solidFill>
              </a:rPr>
              <a:t>Der Hotelier Case</a:t>
            </a:r>
          </a:p>
        </p:txBody>
      </p:sp>
      <p:sp>
        <p:nvSpPr>
          <p:cNvPr id="20482" name="Subtitle 2">
            <a:extLst>
              <a:ext uri="{FF2B5EF4-FFF2-40B4-BE49-F238E27FC236}">
                <a16:creationId xmlns:a16="http://schemas.microsoft.com/office/drawing/2014/main" id="{2ED3CD43-DF1F-2348-97F2-0D1BE275E7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6505238" y="6400800"/>
            <a:ext cx="6280150" cy="1752600"/>
          </a:xfrm>
        </p:spPr>
        <p:txBody>
          <a:bodyPr/>
          <a:lstStyle/>
          <a:p>
            <a:pPr eaLnBrk="1" hangingPunct="1"/>
            <a:r>
              <a:rPr lang="en-US" altLang="de-DE" sz="4300"/>
              <a:t>IC: Technology und Market Intelligence</a:t>
            </a:r>
          </a:p>
        </p:txBody>
      </p:sp>
      <p:grpSp>
        <p:nvGrpSpPr>
          <p:cNvPr id="20483" name="Group 4">
            <a:extLst>
              <a:ext uri="{FF2B5EF4-FFF2-40B4-BE49-F238E27FC236}">
                <a16:creationId xmlns:a16="http://schemas.microsoft.com/office/drawing/2014/main" id="{E08A4DBB-5A78-F544-992B-A1737677A984}"/>
              </a:ext>
            </a:extLst>
          </p:cNvPr>
          <p:cNvGrpSpPr>
            <a:grpSpLocks/>
          </p:cNvGrpSpPr>
          <p:nvPr/>
        </p:nvGrpSpPr>
        <p:grpSpPr bwMode="auto">
          <a:xfrm>
            <a:off x="16765588" y="8143875"/>
            <a:ext cx="2625725" cy="466725"/>
            <a:chOff x="6221638" y="2403583"/>
            <a:chExt cx="1501283" cy="2670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3BB508-7859-8645-AAA9-5FC13F539537}"/>
                </a:ext>
              </a:extLst>
            </p:cNvPr>
            <p:cNvSpPr/>
            <p:nvPr/>
          </p:nvSpPr>
          <p:spPr>
            <a:xfrm>
              <a:off x="7449713" y="2403583"/>
              <a:ext cx="273208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13B49A-F218-C54B-AD9D-3EB899E0B66C}"/>
                </a:ext>
              </a:extLst>
            </p:cNvPr>
            <p:cNvSpPr/>
            <p:nvPr/>
          </p:nvSpPr>
          <p:spPr>
            <a:xfrm>
              <a:off x="7142013" y="2403583"/>
              <a:ext cx="2741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EFF325-0AD1-7C4B-B6FC-51F3439839F3}"/>
                </a:ext>
              </a:extLst>
            </p:cNvPr>
            <p:cNvSpPr/>
            <p:nvPr/>
          </p:nvSpPr>
          <p:spPr>
            <a:xfrm>
              <a:off x="6835222" y="2403583"/>
              <a:ext cx="2741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C46D6A-4A86-C14B-A015-56D107578F54}"/>
                </a:ext>
              </a:extLst>
            </p:cNvPr>
            <p:cNvSpPr/>
            <p:nvPr/>
          </p:nvSpPr>
          <p:spPr>
            <a:xfrm>
              <a:off x="6528430" y="2403583"/>
              <a:ext cx="2741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D1CE10-CE1C-6047-97C6-12E819127E9E}"/>
                </a:ext>
              </a:extLst>
            </p:cNvPr>
            <p:cNvSpPr/>
            <p:nvPr/>
          </p:nvSpPr>
          <p:spPr>
            <a:xfrm>
              <a:off x="6221638" y="2403583"/>
              <a:ext cx="273208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0484" name="Slide Number Placeholder 7">
            <a:extLst>
              <a:ext uri="{FF2B5EF4-FFF2-40B4-BE49-F238E27FC236}">
                <a16:creationId xmlns:a16="http://schemas.microsoft.com/office/drawing/2014/main" id="{9438E89C-BDB9-5C4E-9231-410000E6CB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2EB63A88-A066-2E49-AC5C-4B769BEAB4CF}" type="slidenum">
              <a:rPr lang="en-US" altLang="de-DE" sz="2400" smtClean="0">
                <a:solidFill>
                  <a:schemeClr val="bg1"/>
                </a:solidFill>
                <a:latin typeface="Raleway Regular" panose="020B0503030101060003" pitchFamily="34" charset="77"/>
              </a:rPr>
              <a:pPr/>
              <a:t>3</a:t>
            </a:fld>
            <a:endParaRPr lang="en-US" altLang="de-DE" sz="2400">
              <a:solidFill>
                <a:schemeClr val="bg1"/>
              </a:solidFill>
              <a:latin typeface="Raleway Regular" panose="020B0503030101060003" pitchFamily="34" charset="77"/>
            </a:endParaRPr>
          </a:p>
        </p:txBody>
      </p:sp>
      <p:sp>
        <p:nvSpPr>
          <p:cNvPr id="20485" name="Textfeld 13">
            <a:extLst>
              <a:ext uri="{FF2B5EF4-FFF2-40B4-BE49-F238E27FC236}">
                <a16:creationId xmlns:a16="http://schemas.microsoft.com/office/drawing/2014/main" id="{AED03C3E-BBC1-EE4E-B653-25242E43A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7725" y="13574713"/>
            <a:ext cx="1857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de-DE" altLang="de-DE"/>
          </a:p>
        </p:txBody>
      </p:sp>
      <p:sp>
        <p:nvSpPr>
          <p:cNvPr id="20486" name="Subtitle 2">
            <a:extLst>
              <a:ext uri="{FF2B5EF4-FFF2-40B4-BE49-F238E27FC236}">
                <a16:creationId xmlns:a16="http://schemas.microsoft.com/office/drawing/2014/main" id="{352C15A2-B6CE-5B43-93AE-D400D704B25C}"/>
              </a:ext>
            </a:extLst>
          </p:cNvPr>
          <p:cNvSpPr txBox="1">
            <a:spLocks/>
          </p:cNvSpPr>
          <p:nvPr/>
        </p:nvSpPr>
        <p:spPr bwMode="auto">
          <a:xfrm>
            <a:off x="16536988" y="12496800"/>
            <a:ext cx="4038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121926" rIns="243852" bIns="121926"/>
          <a:lstStyle>
            <a:lvl1pPr>
              <a:spcBef>
                <a:spcPct val="20000"/>
              </a:spcBef>
              <a:buFont typeface="Arial" panose="020B0604020202020204" pitchFamily="34" charset="0"/>
              <a:defRPr sz="6400">
                <a:solidFill>
                  <a:srgbClr val="BFBFBF"/>
                </a:solidFill>
                <a:latin typeface="Raleway Light" panose="020B0403030101060003" pitchFamily="34" charset="77"/>
                <a:ea typeface="ＭＳ Ｐゴシック" panose="020B0600070205080204" pitchFamily="34" charset="-128"/>
                <a:cs typeface="Raleway Light" panose="020B0403030101060003" pitchFamily="34" charset="7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4800">
                <a:solidFill>
                  <a:srgbClr val="BFBFBF"/>
                </a:solidFill>
                <a:latin typeface="Raleway Light" panose="020B0403030101060003" pitchFamily="34" charset="77"/>
                <a:ea typeface="ＭＳ Ｐゴシック" panose="020B0600070205080204" pitchFamily="34" charset="-128"/>
                <a:cs typeface="Raleway Light" panose="020B0403030101060003" pitchFamily="34" charset="77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4300">
                <a:solidFill>
                  <a:srgbClr val="BFBFBF"/>
                </a:solidFill>
                <a:latin typeface="Raleway Light" panose="020B0403030101060003" pitchFamily="34" charset="77"/>
                <a:ea typeface="ＭＳ Ｐゴシック" panose="020B0600070205080204" pitchFamily="34" charset="-128"/>
                <a:cs typeface="Raleway Light" panose="020B0403030101060003" pitchFamily="34" charset="77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3700">
                <a:solidFill>
                  <a:srgbClr val="BFBFBF"/>
                </a:solidFill>
                <a:latin typeface="Raleway Light" panose="020B0403030101060003" pitchFamily="34" charset="77"/>
                <a:ea typeface="ＭＳ Ｐゴシック" panose="020B0600070205080204" pitchFamily="34" charset="-128"/>
                <a:cs typeface="Raleway Light" panose="020B0403030101060003" pitchFamily="34" charset="7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3700">
                <a:solidFill>
                  <a:srgbClr val="BFBFBF"/>
                </a:solidFill>
                <a:latin typeface="Raleway Light" panose="020B0403030101060003" pitchFamily="34" charset="77"/>
                <a:ea typeface="ＭＳ Ｐゴシック" panose="020B0600070205080204" pitchFamily="34" charset="-128"/>
                <a:cs typeface="Raleway Light" panose="020B0403030101060003" pitchFamily="34" charset="77"/>
              </a:defRPr>
            </a:lvl5pPr>
            <a:lvl6pPr marL="2514600" indent="-228600" defTabSz="1219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700">
                <a:solidFill>
                  <a:srgbClr val="BFBFBF"/>
                </a:solidFill>
                <a:latin typeface="Raleway Light" panose="020B0403030101060003" pitchFamily="34" charset="77"/>
                <a:ea typeface="ＭＳ Ｐゴシック" panose="020B0600070205080204" pitchFamily="34" charset="-128"/>
                <a:cs typeface="Raleway Light" panose="020B0403030101060003" pitchFamily="34" charset="77"/>
              </a:defRPr>
            </a:lvl6pPr>
            <a:lvl7pPr marL="2971800" indent="-228600" defTabSz="1219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700">
                <a:solidFill>
                  <a:srgbClr val="BFBFBF"/>
                </a:solidFill>
                <a:latin typeface="Raleway Light" panose="020B0403030101060003" pitchFamily="34" charset="77"/>
                <a:ea typeface="ＭＳ Ｐゴシック" panose="020B0600070205080204" pitchFamily="34" charset="-128"/>
                <a:cs typeface="Raleway Light" panose="020B0403030101060003" pitchFamily="34" charset="77"/>
              </a:defRPr>
            </a:lvl7pPr>
            <a:lvl8pPr marL="3429000" indent="-228600" defTabSz="1219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700">
                <a:solidFill>
                  <a:srgbClr val="BFBFBF"/>
                </a:solidFill>
                <a:latin typeface="Raleway Light" panose="020B0403030101060003" pitchFamily="34" charset="77"/>
                <a:ea typeface="ＭＳ Ｐゴシック" panose="020B0600070205080204" pitchFamily="34" charset="-128"/>
                <a:cs typeface="Raleway Light" panose="020B0403030101060003" pitchFamily="34" charset="77"/>
              </a:defRPr>
            </a:lvl8pPr>
            <a:lvl9pPr marL="3886200" indent="-228600" defTabSz="1219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700">
                <a:solidFill>
                  <a:srgbClr val="BFBFBF"/>
                </a:solidFill>
                <a:latin typeface="Raleway Light" panose="020B0403030101060003" pitchFamily="34" charset="77"/>
                <a:ea typeface="ＭＳ Ｐゴシック" panose="020B0600070205080204" pitchFamily="34" charset="-128"/>
                <a:cs typeface="Raleway Light" panose="020B0403030101060003" pitchFamily="34" charset="77"/>
              </a:defRPr>
            </a:lvl9pPr>
          </a:lstStyle>
          <a:p>
            <a:pPr eaLnBrk="1" hangingPunct="1"/>
            <a:r>
              <a:rPr lang="en-US" altLang="de-DE" sz="4300">
                <a:latin typeface="Calibri" panose="020F0502020204030204" pitchFamily="34" charset="0"/>
                <a:cs typeface="Calibri" panose="020F0502020204030204" pitchFamily="34" charset="0"/>
              </a:rPr>
              <a:t>21. Mai 2019</a:t>
            </a:r>
          </a:p>
        </p:txBody>
      </p:sp>
      <p:pic>
        <p:nvPicPr>
          <p:cNvPr id="20487" name="Grafik 18">
            <a:extLst>
              <a:ext uri="{FF2B5EF4-FFF2-40B4-BE49-F238E27FC236}">
                <a16:creationId xmlns:a16="http://schemas.microsoft.com/office/drawing/2014/main" id="{678A1781-4EFB-574F-84B5-8E03525D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15317788" cy="138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F5C8ABD-D75D-481D-AD51-AEA10394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23" y="1838460"/>
            <a:ext cx="14221542" cy="11377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/>
          <a:lstStyle/>
          <a:p>
            <a:r>
              <a:rPr lang="de-CH"/>
              <a:t>2. Run Datenvisualisierung – Edinburgh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30</a:t>
            </a:fld>
            <a:endParaRPr lang="en-US" altLang="de-DE"/>
          </a:p>
        </p:txBody>
      </p:sp>
      <p:sp>
        <p:nvSpPr>
          <p:cNvPr id="70" name="Foliennummernplatzhalter 2">
            <a:extLst>
              <a:ext uri="{FF2B5EF4-FFF2-40B4-BE49-F238E27FC236}">
                <a16:creationId xmlns:a16="http://schemas.microsoft.com/office/drawing/2014/main" id="{7D3434D8-C604-4350-84A9-0AB93B6600DA}"/>
              </a:ext>
            </a:extLst>
          </p:cNvPr>
          <p:cNvSpPr txBox="1">
            <a:spLocks/>
          </p:cNvSpPr>
          <p:nvPr/>
        </p:nvSpPr>
        <p:spPr>
          <a:xfrm>
            <a:off x="22569488" y="712788"/>
            <a:ext cx="1065212" cy="730250"/>
          </a:xfrm>
          <a:prstGeom prst="rect">
            <a:avLst/>
          </a:prstGeom>
        </p:spPr>
        <p:txBody>
          <a:bodyPr vert="horz" wrap="square" lIns="243852" tIns="121926" rIns="243852" bIns="12192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1219200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Raleway Regular" panose="020B0503030101060003" pitchFamily="34" charset="77"/>
                <a:ea typeface="ＭＳ Ｐゴシック" panose="020B0600070205080204" pitchFamily="34" charset="-128"/>
                <a:cs typeface="+mn-cs"/>
              </a:defRPr>
            </a:lvl1pPr>
            <a:lvl2pPr marL="1219200" indent="-762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2438400" indent="-1524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3657600" indent="-2286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4876800" indent="-3048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30</a:t>
            </a:fld>
            <a:endParaRPr lang="en-US" altLang="de-DE"/>
          </a:p>
        </p:txBody>
      </p:sp>
      <p:cxnSp>
        <p:nvCxnSpPr>
          <p:cNvPr id="12" name="Gerade Verbindung 7">
            <a:extLst>
              <a:ext uri="{FF2B5EF4-FFF2-40B4-BE49-F238E27FC236}">
                <a16:creationId xmlns:a16="http://schemas.microsoft.com/office/drawing/2014/main" id="{8CBE133F-4FE8-4D20-A395-29F6C825FD02}"/>
              </a:ext>
            </a:extLst>
          </p:cNvPr>
          <p:cNvCxnSpPr>
            <a:cxnSpLocks/>
          </p:cNvCxnSpPr>
          <p:nvPr/>
        </p:nvCxnSpPr>
        <p:spPr>
          <a:xfrm>
            <a:off x="15978930" y="3047730"/>
            <a:ext cx="0" cy="762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reieck 8">
            <a:extLst>
              <a:ext uri="{FF2B5EF4-FFF2-40B4-BE49-F238E27FC236}">
                <a16:creationId xmlns:a16="http://schemas.microsoft.com/office/drawing/2014/main" id="{D78E5433-C07D-42FB-8F2A-BB8E801657DD}"/>
              </a:ext>
            </a:extLst>
          </p:cNvPr>
          <p:cNvSpPr/>
          <p:nvPr/>
        </p:nvSpPr>
        <p:spPr>
          <a:xfrm rot="5400000">
            <a:off x="14394668" y="6685709"/>
            <a:ext cx="32004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024BBB-9761-4CC0-A460-BF04EFBDB410}"/>
              </a:ext>
            </a:extLst>
          </p:cNvPr>
          <p:cNvSpPr txBox="1"/>
          <p:nvPr/>
        </p:nvSpPr>
        <p:spPr>
          <a:xfrm>
            <a:off x="16914949" y="2078687"/>
            <a:ext cx="6741507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Preissenkung</a:t>
            </a:r>
            <a:r>
              <a:rPr lang="de-CH"/>
              <a:t> des spezifischen Hotels während Preise der Kontrollgruppe (Region) </a:t>
            </a:r>
            <a:r>
              <a:rPr lang="de-CH" b="1"/>
              <a:t>steigt</a:t>
            </a:r>
          </a:p>
          <a:p>
            <a:endParaRPr lang="de-CH"/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/>
              <a:t>Zeitlich </a:t>
            </a:r>
            <a:r>
              <a:rPr lang="de-CH" b="1"/>
              <a:t>kurz nach</a:t>
            </a:r>
            <a:r>
              <a:rPr lang="de-CH"/>
              <a:t> Instagram Post</a:t>
            </a:r>
          </a:p>
          <a:p>
            <a:endParaRPr lang="de-CH">
              <a:sym typeface="Wingdings" panose="05000000000000000000" pitchFamily="2" charset="2"/>
            </a:endParaRPr>
          </a:p>
          <a:p>
            <a:r>
              <a:rPr lang="de-CH" b="1">
                <a:sym typeface="Wingdings" panose="05000000000000000000" pitchFamily="2" charset="2"/>
              </a:rPr>
              <a:t>Möglichkeit, dass Influencer Post die Preise einer ganzen Region positiv beeinflusst</a:t>
            </a:r>
            <a:endParaRPr lang="de-CH" b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3AD453B-9A6E-41BE-A8AD-A37435E6A2D8}"/>
              </a:ext>
            </a:extLst>
          </p:cNvPr>
          <p:cNvSpPr/>
          <p:nvPr/>
        </p:nvSpPr>
        <p:spPr>
          <a:xfrm>
            <a:off x="2310063" y="4620126"/>
            <a:ext cx="5149516" cy="2422358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1641094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CF0ADA5-B0FD-DC4E-A570-93F08228A3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60829" y="8168141"/>
            <a:ext cx="11226346" cy="5613174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DEE1539-CCD0-48C1-B6E6-253FF89DD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Erkenntnisse der Datenvisualisierung des 2. Run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8E8CC2-9179-4C48-B0E0-B7EEC30023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31</a:t>
            </a:fld>
            <a:endParaRPr lang="en-US" alt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B0630C-3E96-48E3-A413-05415CA214F3}"/>
              </a:ext>
            </a:extLst>
          </p:cNvPr>
          <p:cNvSpPr txBox="1"/>
          <p:nvPr/>
        </p:nvSpPr>
        <p:spPr>
          <a:xfrm>
            <a:off x="2662990" y="2695073"/>
            <a:ext cx="180634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sz="4000"/>
              <a:t>Möglichkeit besteht, dass Influencer Posts zu einer Preiserhöhung der Hotels führen</a:t>
            </a:r>
          </a:p>
          <a:p>
            <a:pPr marL="685800" indent="-685800">
              <a:buFont typeface="Symbol" panose="05050102010706020507" pitchFamily="18" charset="2"/>
              <a:buChar char="-"/>
            </a:pPr>
            <a:endParaRPr lang="de-CH" sz="2800"/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sz="4000"/>
              <a:t>Eine eventuelle Preiserhöhung kann zu unterschiedlichen Zeitpunkten nach dem Post auftreten</a:t>
            </a:r>
          </a:p>
          <a:p>
            <a:endParaRPr lang="de-CH" sz="4000"/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sz="4000"/>
              <a:t>Denkbar wäre, dass ein Influencer Post die Preise einer ganzen Region erhöhen </a:t>
            </a:r>
          </a:p>
          <a:p>
            <a:endParaRPr lang="de-CH" sz="4000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E186D825-6D90-C248-8BD9-D33B92631E27}"/>
              </a:ext>
            </a:extLst>
          </p:cNvPr>
          <p:cNvSpPr/>
          <p:nvPr/>
        </p:nvSpPr>
        <p:spPr>
          <a:xfrm>
            <a:off x="-379413" y="8686800"/>
            <a:ext cx="13731131" cy="5181600"/>
          </a:xfrm>
          <a:prstGeom prst="parallelogram">
            <a:avLst>
              <a:gd name="adj" fmla="val 63647"/>
            </a:avLst>
          </a:prstGeom>
          <a:solidFill>
            <a:srgbClr val="F7F1F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799149ED-6FF1-C747-A7F5-2B3C03B50C13}"/>
              </a:ext>
            </a:extLst>
          </p:cNvPr>
          <p:cNvSpPr/>
          <p:nvPr/>
        </p:nvSpPr>
        <p:spPr>
          <a:xfrm>
            <a:off x="6707187" y="11652978"/>
            <a:ext cx="17221200" cy="2233710"/>
          </a:xfrm>
          <a:prstGeom prst="parallelogram">
            <a:avLst>
              <a:gd name="adj" fmla="val 63647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Parallelogramm 6">
            <a:extLst>
              <a:ext uri="{FF2B5EF4-FFF2-40B4-BE49-F238E27FC236}">
                <a16:creationId xmlns:a16="http://schemas.microsoft.com/office/drawing/2014/main" id="{5496A68C-4F47-9344-BC9D-BA3B6990A5D9}"/>
              </a:ext>
            </a:extLst>
          </p:cNvPr>
          <p:cNvSpPr/>
          <p:nvPr/>
        </p:nvSpPr>
        <p:spPr>
          <a:xfrm>
            <a:off x="687387" y="9124656"/>
            <a:ext cx="4547814" cy="4743744"/>
          </a:xfrm>
          <a:prstGeom prst="parallelogram">
            <a:avLst>
              <a:gd name="adj" fmla="val 85492"/>
            </a:avLst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AF7B441B-37AC-F44F-BBB4-A42D7B09F500}"/>
              </a:ext>
            </a:extLst>
          </p:cNvPr>
          <p:cNvSpPr/>
          <p:nvPr/>
        </p:nvSpPr>
        <p:spPr>
          <a:xfrm>
            <a:off x="1982787" y="9124656"/>
            <a:ext cx="4639718" cy="4743744"/>
          </a:xfrm>
          <a:prstGeom prst="parallelogram">
            <a:avLst>
              <a:gd name="adj" fmla="val 85492"/>
            </a:avLst>
          </a:prstGeom>
          <a:solidFill>
            <a:srgbClr val="F7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winkliges Dreieck 9">
            <a:extLst>
              <a:ext uri="{FF2B5EF4-FFF2-40B4-BE49-F238E27FC236}">
                <a16:creationId xmlns:a16="http://schemas.microsoft.com/office/drawing/2014/main" id="{59C3BA81-CC8F-3243-9A95-4F95F14CFE36}"/>
              </a:ext>
            </a:extLst>
          </p:cNvPr>
          <p:cNvSpPr/>
          <p:nvPr/>
        </p:nvSpPr>
        <p:spPr>
          <a:xfrm rot="10800000" flipH="1">
            <a:off x="13105752" y="8163452"/>
            <a:ext cx="11281423" cy="14536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</p:spTree>
    <p:extLst>
      <p:ext uri="{BB962C8B-B14F-4D97-AF65-F5344CB8AC3E}">
        <p14:creationId xmlns:p14="http://schemas.microsoft.com/office/powerpoint/2010/main" val="2674976506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/>
          <a:lstStyle/>
          <a:p>
            <a:r>
              <a:rPr lang="de-CH"/>
              <a:t>Datenvisualisierung Preise Hotelwebseite und 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32</a:t>
            </a:fld>
            <a:endParaRPr lang="en-US" altLang="de-DE"/>
          </a:p>
        </p:txBody>
      </p:sp>
      <p:sp>
        <p:nvSpPr>
          <p:cNvPr id="70" name="Foliennummernplatzhalter 2">
            <a:extLst>
              <a:ext uri="{FF2B5EF4-FFF2-40B4-BE49-F238E27FC236}">
                <a16:creationId xmlns:a16="http://schemas.microsoft.com/office/drawing/2014/main" id="{7D3434D8-C604-4350-84A9-0AB93B6600DA}"/>
              </a:ext>
            </a:extLst>
          </p:cNvPr>
          <p:cNvSpPr txBox="1">
            <a:spLocks/>
          </p:cNvSpPr>
          <p:nvPr/>
        </p:nvSpPr>
        <p:spPr>
          <a:xfrm>
            <a:off x="22569488" y="712788"/>
            <a:ext cx="1065212" cy="730250"/>
          </a:xfrm>
          <a:prstGeom prst="rect">
            <a:avLst/>
          </a:prstGeom>
        </p:spPr>
        <p:txBody>
          <a:bodyPr vert="horz" wrap="square" lIns="243852" tIns="121926" rIns="243852" bIns="12192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1219200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Raleway Regular" panose="020B0503030101060003" pitchFamily="34" charset="77"/>
                <a:ea typeface="ＭＳ Ｐゴシック" panose="020B0600070205080204" pitchFamily="34" charset="-128"/>
                <a:cs typeface="+mn-cs"/>
              </a:defRPr>
            </a:lvl1pPr>
            <a:lvl2pPr marL="1219200" indent="-762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2438400" indent="-1524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3657600" indent="-2286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4876800" indent="-3048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32</a:t>
            </a:fld>
            <a:endParaRPr lang="en-US" altLang="de-DE"/>
          </a:p>
        </p:txBody>
      </p:sp>
      <p:cxnSp>
        <p:nvCxnSpPr>
          <p:cNvPr id="12" name="Gerade Verbindung 7">
            <a:extLst>
              <a:ext uri="{FF2B5EF4-FFF2-40B4-BE49-F238E27FC236}">
                <a16:creationId xmlns:a16="http://schemas.microsoft.com/office/drawing/2014/main" id="{8CBE133F-4FE8-4D20-A395-29F6C825FD02}"/>
              </a:ext>
            </a:extLst>
          </p:cNvPr>
          <p:cNvCxnSpPr>
            <a:cxnSpLocks/>
          </p:cNvCxnSpPr>
          <p:nvPr/>
        </p:nvCxnSpPr>
        <p:spPr>
          <a:xfrm>
            <a:off x="16084437" y="3047733"/>
            <a:ext cx="0" cy="762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reieck 8">
            <a:extLst>
              <a:ext uri="{FF2B5EF4-FFF2-40B4-BE49-F238E27FC236}">
                <a16:creationId xmlns:a16="http://schemas.microsoft.com/office/drawing/2014/main" id="{D78E5433-C07D-42FB-8F2A-BB8E801657DD}"/>
              </a:ext>
            </a:extLst>
          </p:cNvPr>
          <p:cNvSpPr/>
          <p:nvPr/>
        </p:nvSpPr>
        <p:spPr>
          <a:xfrm rot="5400000">
            <a:off x="14500175" y="6685712"/>
            <a:ext cx="32004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024BBB-9761-4CC0-A460-BF04EFBDB410}"/>
              </a:ext>
            </a:extLst>
          </p:cNvPr>
          <p:cNvSpPr txBox="1"/>
          <p:nvPr/>
        </p:nvSpPr>
        <p:spPr>
          <a:xfrm>
            <a:off x="16774273" y="2852407"/>
            <a:ext cx="674150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err="1"/>
              <a:t>Anantara</a:t>
            </a:r>
            <a:r>
              <a:rPr lang="de-CH"/>
              <a:t> (</a:t>
            </a:r>
            <a:r>
              <a:rPr lang="de-CH" err="1"/>
              <a:t>Qasr</a:t>
            </a:r>
            <a:r>
              <a:rPr lang="de-CH"/>
              <a:t> al </a:t>
            </a:r>
            <a:r>
              <a:rPr lang="de-CH" err="1"/>
              <a:t>Sarab</a:t>
            </a:r>
            <a:r>
              <a:rPr lang="de-CH"/>
              <a:t>) in Dubai</a:t>
            </a:r>
          </a:p>
          <a:p>
            <a:pPr marL="685800" indent="-685800">
              <a:buFont typeface="Symbol" panose="05050102010706020507" pitchFamily="18" charset="2"/>
              <a:buChar char="-"/>
            </a:pPr>
            <a:endParaRPr lang="de-CH"/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/>
              <a:t>Wirbt auf eigener Website mit </a:t>
            </a:r>
            <a:r>
              <a:rPr lang="de-CH" b="1" err="1"/>
              <a:t>best</a:t>
            </a:r>
            <a:r>
              <a:rPr lang="de-CH" b="1"/>
              <a:t> rate </a:t>
            </a:r>
            <a:r>
              <a:rPr lang="de-CH" b="1" err="1"/>
              <a:t>guarantee</a:t>
            </a:r>
            <a:endParaRPr lang="de-CH" b="1"/>
          </a:p>
          <a:p>
            <a:pPr marL="685800" indent="-685800">
              <a:buFont typeface="Symbol" panose="05050102010706020507" pitchFamily="18" charset="2"/>
              <a:buChar char="-"/>
            </a:pPr>
            <a:endParaRPr lang="de-CH"/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/>
              <a:t>Vergleich mit den Preisen, die auf TripAdvisor angegeben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28AB8B-03F4-4E3B-89C3-EC4B2AD556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7747" y="2247537"/>
            <a:ext cx="13967412" cy="104738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6566902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36639812-0EEE-47F2-B419-258492A4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13" y="2019038"/>
            <a:ext cx="14121478" cy="112971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33</a:t>
            </a:fld>
            <a:endParaRPr lang="en-US" altLang="de-DE"/>
          </a:p>
        </p:txBody>
      </p:sp>
      <p:sp>
        <p:nvSpPr>
          <p:cNvPr id="70" name="Foliennummernplatzhalter 2">
            <a:extLst>
              <a:ext uri="{FF2B5EF4-FFF2-40B4-BE49-F238E27FC236}">
                <a16:creationId xmlns:a16="http://schemas.microsoft.com/office/drawing/2014/main" id="{7D3434D8-C604-4350-84A9-0AB93B6600DA}"/>
              </a:ext>
            </a:extLst>
          </p:cNvPr>
          <p:cNvSpPr txBox="1">
            <a:spLocks/>
          </p:cNvSpPr>
          <p:nvPr/>
        </p:nvSpPr>
        <p:spPr>
          <a:xfrm>
            <a:off x="22569488" y="712788"/>
            <a:ext cx="1065212" cy="730250"/>
          </a:xfrm>
          <a:prstGeom prst="rect">
            <a:avLst/>
          </a:prstGeom>
        </p:spPr>
        <p:txBody>
          <a:bodyPr vert="horz" wrap="square" lIns="243852" tIns="121926" rIns="243852" bIns="121926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1219200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Raleway Regular" panose="020B0503030101060003" pitchFamily="34" charset="77"/>
                <a:ea typeface="ＭＳ Ｐゴシック" panose="020B0600070205080204" pitchFamily="34" charset="-128"/>
                <a:cs typeface="+mn-cs"/>
              </a:defRPr>
            </a:lvl1pPr>
            <a:lvl2pPr marL="1219200" indent="-762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2438400" indent="-1524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3657600" indent="-2286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4876800" indent="-3048000" algn="l" defTabSz="121920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48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33</a:t>
            </a:fld>
            <a:endParaRPr lang="en-US" altLang="de-DE"/>
          </a:p>
        </p:txBody>
      </p:sp>
      <p:cxnSp>
        <p:nvCxnSpPr>
          <p:cNvPr id="12" name="Gerade Verbindung 7">
            <a:extLst>
              <a:ext uri="{FF2B5EF4-FFF2-40B4-BE49-F238E27FC236}">
                <a16:creationId xmlns:a16="http://schemas.microsoft.com/office/drawing/2014/main" id="{8CBE133F-4FE8-4D20-A395-29F6C825FD02}"/>
              </a:ext>
            </a:extLst>
          </p:cNvPr>
          <p:cNvCxnSpPr>
            <a:cxnSpLocks/>
          </p:cNvCxnSpPr>
          <p:nvPr/>
        </p:nvCxnSpPr>
        <p:spPr>
          <a:xfrm>
            <a:off x="15978930" y="3047733"/>
            <a:ext cx="0" cy="762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reieck 8">
            <a:extLst>
              <a:ext uri="{FF2B5EF4-FFF2-40B4-BE49-F238E27FC236}">
                <a16:creationId xmlns:a16="http://schemas.microsoft.com/office/drawing/2014/main" id="{D78E5433-C07D-42FB-8F2A-BB8E801657DD}"/>
              </a:ext>
            </a:extLst>
          </p:cNvPr>
          <p:cNvSpPr/>
          <p:nvPr/>
        </p:nvSpPr>
        <p:spPr>
          <a:xfrm rot="5400000">
            <a:off x="14394668" y="6685712"/>
            <a:ext cx="32004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024BBB-9761-4CC0-A460-BF04EFBDB410}"/>
              </a:ext>
            </a:extLst>
          </p:cNvPr>
          <p:cNvSpPr txBox="1"/>
          <p:nvPr/>
        </p:nvSpPr>
        <p:spPr>
          <a:xfrm>
            <a:off x="16703935" y="2817238"/>
            <a:ext cx="6741507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Symbol" panose="05050102010706020507" pitchFamily="18" charset="2"/>
              <a:buChar char="-"/>
            </a:pPr>
            <a:r>
              <a:rPr lang="de-CH" b="1"/>
              <a:t>Hotel konstante Preise </a:t>
            </a:r>
            <a:r>
              <a:rPr lang="de-CH"/>
              <a:t>während</a:t>
            </a:r>
            <a:r>
              <a:rPr lang="de-CH" b="1"/>
              <a:t> TripAdvisor </a:t>
            </a:r>
            <a:r>
              <a:rPr lang="de-CH"/>
              <a:t>sehr</a:t>
            </a:r>
            <a:r>
              <a:rPr lang="de-CH" b="1"/>
              <a:t> dynamische Preise </a:t>
            </a:r>
            <a:r>
              <a:rPr lang="de-CH"/>
              <a:t>aufweist</a:t>
            </a:r>
          </a:p>
          <a:p>
            <a:endParaRPr lang="de-CH"/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/>
              <a:t>Best rate </a:t>
            </a:r>
            <a:r>
              <a:rPr lang="de-CH" err="1"/>
              <a:t>guarantee</a:t>
            </a:r>
            <a:r>
              <a:rPr lang="de-CH"/>
              <a:t> </a:t>
            </a:r>
            <a:r>
              <a:rPr lang="de-CH" b="1"/>
              <a:t>nicht erreicht </a:t>
            </a:r>
          </a:p>
          <a:p>
            <a:pPr marL="685800" indent="-685800">
              <a:buFont typeface="Symbol" panose="05050102010706020507" pitchFamily="18" charset="2"/>
              <a:buChar char="-"/>
            </a:pPr>
            <a:endParaRPr lang="de-CH">
              <a:sym typeface="Wingdings" panose="05000000000000000000" pitchFamily="2" charset="2"/>
            </a:endParaRPr>
          </a:p>
          <a:p>
            <a:pPr marL="685800" indent="-685800">
              <a:buFont typeface="Symbol" panose="05050102010706020507" pitchFamily="18" charset="2"/>
              <a:buChar char="-"/>
            </a:pPr>
            <a:r>
              <a:rPr lang="de-CH">
                <a:sym typeface="Wingdings" panose="05000000000000000000" pitchFamily="2" charset="2"/>
              </a:rPr>
              <a:t>Dennoch kann Hotel Website vereinzelt auch </a:t>
            </a:r>
            <a:r>
              <a:rPr lang="de-CH" b="1">
                <a:sym typeface="Wingdings" panose="05000000000000000000" pitchFamily="2" charset="2"/>
              </a:rPr>
              <a:t>günstiger</a:t>
            </a:r>
            <a:r>
              <a:rPr lang="de-CH">
                <a:sym typeface="Wingdings" panose="05000000000000000000" pitchFamily="2" charset="2"/>
              </a:rPr>
              <a:t> sein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60E1310C-B5E0-408D-9F3F-4F558DAB3FFE}"/>
              </a:ext>
            </a:extLst>
          </p:cNvPr>
          <p:cNvSpPr txBox="1">
            <a:spLocks/>
          </p:cNvSpPr>
          <p:nvPr/>
        </p:nvSpPr>
        <p:spPr bwMode="auto">
          <a:xfrm>
            <a:off x="2265108" y="528708"/>
            <a:ext cx="19429396" cy="146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3852" tIns="121926" rIns="243852" bIns="121926" numCol="1" anchor="t" anchorCtr="0" compatLnSpc="1">
            <a:prstTxWarp prst="textNoShape">
              <a:avLst/>
            </a:prstTxWarp>
            <a:noAutofit/>
          </a:bodyPr>
          <a:lstStyle>
            <a:lvl1pPr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20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1219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2pPr>
            <a:lvl3pPr marL="24384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3pPr>
            <a:lvl4pPr marL="36576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4pPr>
            <a:lvl5pPr marL="4876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Datenvisualisierung Preise Hotelwebseite und TA</a:t>
            </a:r>
          </a:p>
        </p:txBody>
      </p:sp>
    </p:spTree>
    <p:extLst>
      <p:ext uri="{BB962C8B-B14F-4D97-AF65-F5344CB8AC3E}">
        <p14:creationId xmlns:p14="http://schemas.microsoft.com/office/powerpoint/2010/main" val="82833247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nummernplatzhalter 3">
            <a:extLst>
              <a:ext uri="{FF2B5EF4-FFF2-40B4-BE49-F238E27FC236}">
                <a16:creationId xmlns:a16="http://schemas.microsoft.com/office/drawing/2014/main" id="{5BF9051D-1582-0345-953D-161C06F6AD5C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C472009-2CE6-9542-A61D-08543A377081}" type="slidenum">
              <a:rPr lang="en-US" altLang="de-DE" smtClean="0"/>
              <a:pPr/>
              <a:t>34</a:t>
            </a:fld>
            <a:endParaRPr lang="en-US" altLang="de-DE"/>
          </a:p>
        </p:txBody>
      </p:sp>
      <p:sp>
        <p:nvSpPr>
          <p:cNvPr id="46" name="Textplatzhalter 1">
            <a:extLst>
              <a:ext uri="{FF2B5EF4-FFF2-40B4-BE49-F238E27FC236}">
                <a16:creationId xmlns:a16="http://schemas.microsoft.com/office/drawing/2014/main" id="{12D0D0AA-542E-3D47-B498-1658E45F10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963" y="376238"/>
            <a:ext cx="19429412" cy="1462087"/>
          </a:xfrm>
        </p:spPr>
        <p:txBody>
          <a:bodyPr/>
          <a:lstStyle/>
          <a:p>
            <a:pPr eaLnBrk="1" hangingPunct="1">
              <a:defRPr/>
            </a:pPr>
            <a:r>
              <a:rPr lang="de-CH" altLang="de-DE">
                <a:solidFill>
                  <a:schemeClr val="bg2">
                    <a:lumMod val="50000"/>
                  </a:schemeClr>
                </a:solidFill>
                <a:latin typeface="Raleway ExtraBold" charset="0"/>
                <a:cs typeface="Raleway Light" charset="0"/>
              </a:rPr>
              <a:t>Datenanalyse</a:t>
            </a:r>
            <a:endParaRPr lang="de-DE" altLang="de-DE">
              <a:solidFill>
                <a:schemeClr val="bg2">
                  <a:lumMod val="50000"/>
                </a:schemeClr>
              </a:solidFill>
              <a:latin typeface="Raleway ExtraBold" charset="0"/>
            </a:endParaRPr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6287E967-40EB-9C4F-B118-609F61A4E1AA}"/>
              </a:ext>
            </a:extLst>
          </p:cNvPr>
          <p:cNvSpPr/>
          <p:nvPr/>
        </p:nvSpPr>
        <p:spPr>
          <a:xfrm>
            <a:off x="2476575" y="1845785"/>
            <a:ext cx="19434025" cy="1012549"/>
          </a:xfrm>
          <a:prstGeom prst="parallelogram">
            <a:avLst>
              <a:gd name="adj" fmla="val 24676"/>
            </a:avLst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3600" b="1" i="1">
                <a:solidFill>
                  <a:schemeClr val="tx2"/>
                </a:solidFill>
                <a:latin typeface="Raleway Light" panose="020B0403030101060003" pitchFamily="34" charset="77"/>
                <a:ea typeface="ＭＳ Ｐゴシック" panose="020B0600070205080204" pitchFamily="34" charset="-128"/>
              </a:rPr>
              <a:t>Ziel: Hotelpreise basierend auf historischen Daten vorherzusagen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AAAB551-72D7-BA4B-86D9-2F7CA35B8336}"/>
              </a:ext>
            </a:extLst>
          </p:cNvPr>
          <p:cNvGrpSpPr/>
          <p:nvPr/>
        </p:nvGrpSpPr>
        <p:grpSpPr>
          <a:xfrm>
            <a:off x="1167092" y="3224747"/>
            <a:ext cx="9734016" cy="9904001"/>
            <a:chOff x="415980" y="3435761"/>
            <a:chExt cx="9734016" cy="9904001"/>
          </a:xfrm>
        </p:grpSpPr>
        <p:cxnSp>
          <p:nvCxnSpPr>
            <p:cNvPr id="39" name="Straight Arrow Connector 8">
              <a:extLst>
                <a:ext uri="{FF2B5EF4-FFF2-40B4-BE49-F238E27FC236}">
                  <a16:creationId xmlns:a16="http://schemas.microsoft.com/office/drawing/2014/main" id="{49F621CC-A8C2-7D4E-A994-6BF129A58859}"/>
                </a:ext>
              </a:extLst>
            </p:cNvPr>
            <p:cNvCxnSpPr>
              <a:cxnSpLocks/>
            </p:cNvCxnSpPr>
            <p:nvPr/>
          </p:nvCxnSpPr>
          <p:spPr>
            <a:xfrm>
              <a:off x="3148138" y="10756133"/>
              <a:ext cx="0" cy="75097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5BC85374-80FF-3441-9310-71F2E61A278F}"/>
                </a:ext>
              </a:extLst>
            </p:cNvPr>
            <p:cNvGrpSpPr/>
            <p:nvPr/>
          </p:nvGrpSpPr>
          <p:grpSpPr>
            <a:xfrm>
              <a:off x="415980" y="3435761"/>
              <a:ext cx="9734016" cy="9904001"/>
              <a:chOff x="415980" y="3435761"/>
              <a:chExt cx="9734016" cy="9904001"/>
            </a:xfrm>
          </p:grpSpPr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A6BEF034-B8FD-D940-9B1D-B332CBB60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5167" y="3435761"/>
                <a:ext cx="5400000" cy="1715625"/>
              </a:xfrm>
              <a:prstGeom prst="rect">
                <a:avLst/>
              </a:prstGeom>
            </p:spPr>
          </p:pic>
          <p:cxnSp>
            <p:nvCxnSpPr>
              <p:cNvPr id="34" name="Straight Arrow Connector 8">
                <a:extLst>
                  <a:ext uri="{FF2B5EF4-FFF2-40B4-BE49-F238E27FC236}">
                    <a16:creationId xmlns:a16="http://schemas.microsoft.com/office/drawing/2014/main" id="{E36FEC7A-6138-A94D-9553-B6816AC9FC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75368" y="5291685"/>
                <a:ext cx="1162800" cy="118800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8">
                <a:extLst>
                  <a:ext uri="{FF2B5EF4-FFF2-40B4-BE49-F238E27FC236}">
                    <a16:creationId xmlns:a16="http://schemas.microsoft.com/office/drawing/2014/main" id="{F5DEBDAB-CD50-974C-BD57-092E37D38B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1583" y="5291685"/>
                <a:ext cx="1162800" cy="118800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089D730-EBE4-694D-ABB3-5B20D3F8DB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52623" y="6409946"/>
                <a:ext cx="5097373" cy="4426269"/>
              </a:xfrm>
              <a:prstGeom prst="rect">
                <a:avLst/>
              </a:prstGeom>
            </p:spPr>
          </p:pic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4D6DC812-CAE1-974D-9F32-F1CF581C99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5980" y="6409945"/>
                <a:ext cx="5182544" cy="4484733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880D9EE2-31EC-7F44-8060-B7304F5A4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24635" y="11637339"/>
                <a:ext cx="1702423" cy="1702423"/>
              </a:xfrm>
              <a:prstGeom prst="rect">
                <a:avLst/>
              </a:prstGeom>
            </p:spPr>
          </p:pic>
          <p:pic>
            <p:nvPicPr>
              <p:cNvPr id="47" name="Grafik 46">
                <a:extLst>
                  <a:ext uri="{FF2B5EF4-FFF2-40B4-BE49-F238E27FC236}">
                    <a16:creationId xmlns:a16="http://schemas.microsoft.com/office/drawing/2014/main" id="{FC158D1E-05D7-B643-B64D-8FC71B8D9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88456" y="11629903"/>
                <a:ext cx="1702800" cy="1702800"/>
              </a:xfrm>
              <a:prstGeom prst="rect">
                <a:avLst/>
              </a:prstGeom>
            </p:spPr>
          </p:pic>
        </p:grpSp>
        <p:cxnSp>
          <p:nvCxnSpPr>
            <p:cNvPr id="51" name="Straight Arrow Connector 8">
              <a:extLst>
                <a:ext uri="{FF2B5EF4-FFF2-40B4-BE49-F238E27FC236}">
                  <a16:creationId xmlns:a16="http://schemas.microsoft.com/office/drawing/2014/main" id="{BBD2F393-1210-4148-8C16-51F3F6BF079F}"/>
                </a:ext>
              </a:extLst>
            </p:cNvPr>
            <p:cNvCxnSpPr>
              <a:cxnSpLocks/>
            </p:cNvCxnSpPr>
            <p:nvPr/>
          </p:nvCxnSpPr>
          <p:spPr>
            <a:xfrm>
              <a:off x="7706283" y="10742279"/>
              <a:ext cx="0" cy="75097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76842B9-24E7-784F-9366-4A74197EB355}"/>
              </a:ext>
            </a:extLst>
          </p:cNvPr>
          <p:cNvGrpSpPr/>
          <p:nvPr/>
        </p:nvGrpSpPr>
        <p:grpSpPr>
          <a:xfrm>
            <a:off x="11980262" y="3055682"/>
            <a:ext cx="454025" cy="9956800"/>
            <a:chOff x="11229150" y="3266696"/>
            <a:chExt cx="454025" cy="9956800"/>
          </a:xfrm>
        </p:grpSpPr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FFBF8EC8-8377-6548-B40D-44AE18B32837}"/>
                </a:ext>
              </a:extLst>
            </p:cNvPr>
            <p:cNvCxnSpPr>
              <a:cxnSpLocks/>
            </p:cNvCxnSpPr>
            <p:nvPr/>
          </p:nvCxnSpPr>
          <p:spPr>
            <a:xfrm>
              <a:off x="11433937" y="3266696"/>
              <a:ext cx="0" cy="995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reieck 29">
              <a:extLst>
                <a:ext uri="{FF2B5EF4-FFF2-40B4-BE49-F238E27FC236}">
                  <a16:creationId xmlns:a16="http://schemas.microsoft.com/office/drawing/2014/main" id="{6F5A1892-0334-0E47-8EF9-7A82362DE8FC}"/>
                </a:ext>
              </a:extLst>
            </p:cNvPr>
            <p:cNvSpPr/>
            <p:nvPr/>
          </p:nvSpPr>
          <p:spPr>
            <a:xfrm rot="5400000">
              <a:off x="9812306" y="7826790"/>
              <a:ext cx="3287713" cy="454025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 w="762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55970D4-051F-3E4B-A5E7-07AAA34294B4}"/>
              </a:ext>
            </a:extLst>
          </p:cNvPr>
          <p:cNvGrpSpPr/>
          <p:nvPr/>
        </p:nvGrpSpPr>
        <p:grpSpPr>
          <a:xfrm>
            <a:off x="13419999" y="3224747"/>
            <a:ext cx="8820995" cy="9890147"/>
            <a:chOff x="12668887" y="3435761"/>
            <a:chExt cx="8820995" cy="9890147"/>
          </a:xfrm>
        </p:grpSpPr>
        <p:cxnSp>
          <p:nvCxnSpPr>
            <p:cNvPr id="41" name="Straight Arrow Connector 8">
              <a:extLst>
                <a:ext uri="{FF2B5EF4-FFF2-40B4-BE49-F238E27FC236}">
                  <a16:creationId xmlns:a16="http://schemas.microsoft.com/office/drawing/2014/main" id="{E2F3125F-7137-A546-AFE0-4B2B8ABAD16B}"/>
                </a:ext>
              </a:extLst>
            </p:cNvPr>
            <p:cNvCxnSpPr>
              <a:cxnSpLocks/>
            </p:cNvCxnSpPr>
            <p:nvPr/>
          </p:nvCxnSpPr>
          <p:spPr>
            <a:xfrm>
              <a:off x="19656195" y="10039321"/>
              <a:ext cx="0" cy="12439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537D0F4-D1A3-3E48-9C4F-FE3FE1E587E4}"/>
                </a:ext>
              </a:extLst>
            </p:cNvPr>
            <p:cNvGrpSpPr/>
            <p:nvPr/>
          </p:nvGrpSpPr>
          <p:grpSpPr>
            <a:xfrm>
              <a:off x="12668887" y="3435761"/>
              <a:ext cx="8820995" cy="9890147"/>
              <a:chOff x="12668887" y="3435761"/>
              <a:chExt cx="8820995" cy="9890147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E4AF3DD0-10EB-E64A-8F63-07582608CACC}"/>
                  </a:ext>
                </a:extLst>
              </p:cNvPr>
              <p:cNvGrpSpPr/>
              <p:nvPr/>
            </p:nvGrpSpPr>
            <p:grpSpPr>
              <a:xfrm>
                <a:off x="12668887" y="3435761"/>
                <a:ext cx="8820995" cy="7833651"/>
                <a:chOff x="1818429" y="2573872"/>
                <a:chExt cx="8820995" cy="7833651"/>
              </a:xfrm>
            </p:grpSpPr>
            <p:pic>
              <p:nvPicPr>
                <p:cNvPr id="44035" name="Grafik 4">
                  <a:extLst>
                    <a:ext uri="{FF2B5EF4-FFF2-40B4-BE49-F238E27FC236}">
                      <a16:creationId xmlns:a16="http://schemas.microsoft.com/office/drawing/2014/main" id="{32F5E1EB-1985-524A-BD31-150E21B45B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5024" y="5921569"/>
                  <a:ext cx="4724400" cy="25431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" name="Grafik 7">
                  <a:extLst>
                    <a:ext uri="{FF2B5EF4-FFF2-40B4-BE49-F238E27FC236}">
                      <a16:creationId xmlns:a16="http://schemas.microsoft.com/office/drawing/2014/main" id="{4B6F24CA-7F4D-CC41-B9A9-4927833A1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250" y="2573872"/>
                  <a:ext cx="5400000" cy="1715625"/>
                </a:xfrm>
                <a:prstGeom prst="rect">
                  <a:avLst/>
                </a:prstGeom>
              </p:spPr>
            </p:pic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11CFD545-7A16-1242-B972-90B916EA4CE1}"/>
                    </a:ext>
                    <a:ext uri="{C183D7F6-B498-43B3-948B-1728B52AA6E4}">
                      <adec:decorative xmlns:adec="http://schemas.microsoft.com/office/drawing/2017/decorative" val="0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8429" y="5740933"/>
                  <a:ext cx="3251200" cy="3251200"/>
                </a:xfrm>
                <a:prstGeom prst="rect">
                  <a:avLst/>
                </a:prstGeom>
              </p:spPr>
            </p:pic>
            <p:cxnSp>
              <p:nvCxnSpPr>
                <p:cNvPr id="11" name="Straight Arrow Connector 8">
                  <a:extLst>
                    <a:ext uri="{FF2B5EF4-FFF2-40B4-BE49-F238E27FC236}">
                      <a16:creationId xmlns:a16="http://schemas.microsoft.com/office/drawing/2014/main" id="{A5223AF3-1ABC-D14C-855C-EA77B11E6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30764" y="4431803"/>
                  <a:ext cx="1162800" cy="118800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8">
                  <a:extLst>
                    <a:ext uri="{FF2B5EF4-FFF2-40B4-BE49-F238E27FC236}">
                      <a16:creationId xmlns:a16="http://schemas.microsoft.com/office/drawing/2014/main" id="{B8E24EC0-E2AD-0B41-9F32-D8E3931A4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6979" y="4431803"/>
                  <a:ext cx="1162800" cy="118800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8">
                  <a:extLst>
                    <a:ext uri="{FF2B5EF4-FFF2-40B4-BE49-F238E27FC236}">
                      <a16:creationId xmlns:a16="http://schemas.microsoft.com/office/drawing/2014/main" id="{43C07375-6A0A-9647-9819-B572C939CD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4029" y="9163577"/>
                  <a:ext cx="0" cy="1243946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E34A27AF-F168-814C-874F-EAA5F938C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77545" y="11623485"/>
                <a:ext cx="1702423" cy="1702423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8BBFEC49-D4D8-154C-953C-650AA7885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817218" y="11616049"/>
                <a:ext cx="1702800" cy="1702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4624567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Placeholder 1">
            <a:extLst>
              <a:ext uri="{FF2B5EF4-FFF2-40B4-BE49-F238E27FC236}">
                <a16:creationId xmlns:a16="http://schemas.microsoft.com/office/drawing/2014/main" id="{BCB5F5F8-6ADE-2A4C-BCEB-5507F481D4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963" y="376238"/>
            <a:ext cx="19429412" cy="1462087"/>
          </a:xfrm>
        </p:spPr>
        <p:txBody>
          <a:bodyPr/>
          <a:lstStyle/>
          <a:p>
            <a:pPr eaLnBrk="1" hangingPunct="1">
              <a:defRPr/>
            </a:pPr>
            <a:r>
              <a:rPr lang="de-CH" altLang="de-DE">
                <a:solidFill>
                  <a:schemeClr val="bg2">
                    <a:lumMod val="50000"/>
                  </a:schemeClr>
                </a:solidFill>
                <a:latin typeface="Raleway ExtraBold" charset="0"/>
                <a:cs typeface="Raleway Light" charset="0"/>
              </a:rPr>
              <a:t>Datenanalyse - Vorgehen</a:t>
            </a:r>
            <a:endParaRPr lang="de-DE" altLang="de-DE">
              <a:solidFill>
                <a:schemeClr val="bg2">
                  <a:lumMod val="50000"/>
                </a:schemeClr>
              </a:solidFill>
              <a:latin typeface="Raleway ExtraBold" charset="0"/>
            </a:endParaRPr>
          </a:p>
        </p:txBody>
      </p:sp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A33D4396-EF90-3744-92AE-F5B53C2A89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577EEB46-383A-4347-BF41-ED0A96DF64A8}" type="slidenum">
              <a:rPr lang="en-US" altLang="de-DE" sz="2400" smtClean="0">
                <a:solidFill>
                  <a:schemeClr val="bg1"/>
                </a:solidFill>
                <a:latin typeface="Raleway Regular" panose="020B0503030101060003" pitchFamily="34" charset="77"/>
              </a:rPr>
              <a:pPr/>
              <a:t>35</a:t>
            </a:fld>
            <a:endParaRPr lang="en-US" altLang="de-DE" sz="2400">
              <a:solidFill>
                <a:schemeClr val="bg1"/>
              </a:solidFill>
              <a:latin typeface="Raleway Regular" panose="020B0503030101060003" pitchFamily="34" charset="77"/>
            </a:endParaRPr>
          </a:p>
        </p:txBody>
      </p:sp>
      <p:pic>
        <p:nvPicPr>
          <p:cNvPr id="45067" name="Grafik 3">
            <a:extLst>
              <a:ext uri="{FF2B5EF4-FFF2-40B4-BE49-F238E27FC236}">
                <a16:creationId xmlns:a16="http://schemas.microsoft.com/office/drawing/2014/main" id="{5D18FA43-B563-A24A-A5E2-AEC78D10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2963" y="7572375"/>
            <a:ext cx="11393776" cy="4749804"/>
          </a:xfrm>
          <a:prstGeom prst="rect">
            <a:avLst/>
          </a:prstGeom>
          <a:noFill/>
          <a:ln w="76200">
            <a:solidFill>
              <a:schemeClr val="accent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Grafik 8">
            <a:extLst>
              <a:ext uri="{FF2B5EF4-FFF2-40B4-BE49-F238E27FC236}">
                <a16:creationId xmlns:a16="http://schemas.microsoft.com/office/drawing/2014/main" id="{DAC26738-2957-634B-B834-A59B6472C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4030" y="2695318"/>
            <a:ext cx="11520182" cy="4020064"/>
          </a:xfrm>
          <a:prstGeom prst="rect">
            <a:avLst/>
          </a:prstGeom>
          <a:noFill/>
          <a:ln w="76200">
            <a:solidFill>
              <a:schemeClr val="accent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325370B-8599-404E-AA17-0A930ED62FDB}"/>
              </a:ext>
            </a:extLst>
          </p:cNvPr>
          <p:cNvSpPr/>
          <p:nvPr/>
        </p:nvSpPr>
        <p:spPr>
          <a:xfrm>
            <a:off x="2112963" y="3541568"/>
            <a:ext cx="6899564" cy="2327564"/>
          </a:xfrm>
          <a:prstGeom prst="ellipse">
            <a:avLst/>
          </a:prstGeom>
          <a:solidFill>
            <a:schemeClr val="accent1">
              <a:alpha val="6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Datenaufbereitung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90EB10-130D-0542-8723-4F9AD5D3C686}"/>
              </a:ext>
            </a:extLst>
          </p:cNvPr>
          <p:cNvSpPr/>
          <p:nvPr/>
        </p:nvSpPr>
        <p:spPr>
          <a:xfrm>
            <a:off x="15669924" y="8783495"/>
            <a:ext cx="6899564" cy="2327564"/>
          </a:xfrm>
          <a:prstGeom prst="ellipse">
            <a:avLst/>
          </a:prstGeom>
          <a:solidFill>
            <a:schemeClr val="accent1">
              <a:alpha val="6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Aufbau </a:t>
            </a:r>
            <a:br>
              <a:rPr lang="de-DE">
                <a:solidFill>
                  <a:schemeClr val="tx1"/>
                </a:solidFill>
              </a:rPr>
            </a:br>
            <a:r>
              <a:rPr lang="de-DE" err="1">
                <a:solidFill>
                  <a:schemeClr val="tx1"/>
                </a:solidFill>
              </a:rPr>
              <a:t>Jupyter</a:t>
            </a:r>
            <a:r>
              <a:rPr lang="de-DE">
                <a:solidFill>
                  <a:schemeClr val="tx1"/>
                </a:solidFill>
              </a:rPr>
              <a:t> Notebook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9F19B58-9BFB-4A46-A982-F6ED17DF8E1A}"/>
              </a:ext>
            </a:extLst>
          </p:cNvPr>
          <p:cNvCxnSpPr>
            <a:stCxn id="2" idx="6"/>
            <a:endCxn id="45068" idx="1"/>
          </p:cNvCxnSpPr>
          <p:nvPr/>
        </p:nvCxnSpPr>
        <p:spPr>
          <a:xfrm>
            <a:off x="9012527" y="4705350"/>
            <a:ext cx="1741503" cy="0"/>
          </a:xfrm>
          <a:prstGeom prst="straightConnector1">
            <a:avLst/>
          </a:prstGeom>
          <a:ln w="76200">
            <a:solidFill>
              <a:schemeClr val="accent1">
                <a:alpha val="69000"/>
              </a:schemeClr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CA8FD3E-9B02-3E4F-874D-C8BE5D68641D}"/>
              </a:ext>
            </a:extLst>
          </p:cNvPr>
          <p:cNvCxnSpPr>
            <a:cxnSpLocks/>
            <a:endCxn id="45067" idx="3"/>
          </p:cNvCxnSpPr>
          <p:nvPr/>
        </p:nvCxnSpPr>
        <p:spPr>
          <a:xfrm flipH="1">
            <a:off x="13506739" y="9947277"/>
            <a:ext cx="2163185" cy="0"/>
          </a:xfrm>
          <a:prstGeom prst="straightConnector1">
            <a:avLst/>
          </a:prstGeom>
          <a:ln w="76200">
            <a:solidFill>
              <a:schemeClr val="accent1">
                <a:alpha val="69000"/>
              </a:schemeClr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172787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Placeholder 1">
            <a:extLst>
              <a:ext uri="{FF2B5EF4-FFF2-40B4-BE49-F238E27FC236}">
                <a16:creationId xmlns:a16="http://schemas.microsoft.com/office/drawing/2014/main" id="{BCB5F5F8-6ADE-2A4C-BCEB-5507F481D4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963" y="376238"/>
            <a:ext cx="19429412" cy="1462087"/>
          </a:xfrm>
        </p:spPr>
        <p:txBody>
          <a:bodyPr/>
          <a:lstStyle/>
          <a:p>
            <a:pPr eaLnBrk="1" hangingPunct="1">
              <a:defRPr/>
            </a:pPr>
            <a:r>
              <a:rPr lang="de-CH" altLang="de-DE">
                <a:solidFill>
                  <a:schemeClr val="bg2">
                    <a:lumMod val="50000"/>
                  </a:schemeClr>
                </a:solidFill>
                <a:latin typeface="Raleway ExtraBold" charset="0"/>
                <a:cs typeface="Raleway Light" charset="0"/>
              </a:rPr>
              <a:t>Datenanalyse – Resultate Lineare Regression</a:t>
            </a:r>
            <a:endParaRPr lang="de-DE" altLang="de-DE">
              <a:solidFill>
                <a:schemeClr val="bg2">
                  <a:lumMod val="50000"/>
                </a:schemeClr>
              </a:solidFill>
              <a:latin typeface="Raleway ExtraBold" charset="0"/>
            </a:endParaRPr>
          </a:p>
        </p:txBody>
      </p:sp>
      <p:sp>
        <p:nvSpPr>
          <p:cNvPr id="46082" name="Slide Number Placeholder 3">
            <a:extLst>
              <a:ext uri="{FF2B5EF4-FFF2-40B4-BE49-F238E27FC236}">
                <a16:creationId xmlns:a16="http://schemas.microsoft.com/office/drawing/2014/main" id="{A524A322-76CD-DF43-8247-89B5C838D5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E543291-70F8-A042-A9FE-D19450289C2A}" type="slidenum">
              <a:rPr lang="en-US" altLang="de-DE" sz="2400" smtClean="0">
                <a:solidFill>
                  <a:schemeClr val="bg1"/>
                </a:solidFill>
                <a:latin typeface="Raleway Regular" panose="020B0503030101060003" pitchFamily="34" charset="77"/>
              </a:rPr>
              <a:pPr/>
              <a:t>36</a:t>
            </a:fld>
            <a:endParaRPr lang="en-US" altLang="de-DE" sz="2400">
              <a:solidFill>
                <a:schemeClr val="bg1"/>
              </a:solidFill>
              <a:latin typeface="Raleway Regular" panose="020B0503030101060003" pitchFamily="34" charset="77"/>
            </a:endParaRPr>
          </a:p>
        </p:txBody>
      </p:sp>
      <p:pic>
        <p:nvPicPr>
          <p:cNvPr id="46083" name="Grafik 2">
            <a:extLst>
              <a:ext uri="{FF2B5EF4-FFF2-40B4-BE49-F238E27FC236}">
                <a16:creationId xmlns:a16="http://schemas.microsoft.com/office/drawing/2014/main" id="{CA4C6B26-9C8F-0C44-9106-8CD329AA9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9419" y="2212258"/>
            <a:ext cx="18658477" cy="6622913"/>
          </a:xfrm>
          <a:prstGeom prst="rect">
            <a:avLst/>
          </a:prstGeom>
          <a:noFill/>
          <a:ln w="76200">
            <a:solidFill>
              <a:schemeClr val="accent1">
                <a:alpha val="69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Grafik 7">
            <a:extLst>
              <a:ext uri="{FF2B5EF4-FFF2-40B4-BE49-F238E27FC236}">
                <a16:creationId xmlns:a16="http://schemas.microsoft.com/office/drawing/2014/main" id="{51A090EC-04ED-014B-BF82-778B7BE82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5013" y="9652000"/>
            <a:ext cx="12414250" cy="2751138"/>
          </a:xfrm>
          <a:prstGeom prst="rect">
            <a:avLst/>
          </a:prstGeom>
          <a:noFill/>
          <a:ln w="76200">
            <a:solidFill>
              <a:schemeClr val="accent1">
                <a:alpha val="69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68D1FD-6870-0B4E-906E-0D0EC30E8E14}"/>
              </a:ext>
            </a:extLst>
          </p:cNvPr>
          <p:cNvSpPr/>
          <p:nvPr/>
        </p:nvSpPr>
        <p:spPr>
          <a:xfrm>
            <a:off x="206479" y="4792670"/>
            <a:ext cx="4452364" cy="1462088"/>
          </a:xfrm>
          <a:prstGeom prst="ellipse">
            <a:avLst/>
          </a:prstGeom>
          <a:solidFill>
            <a:schemeClr val="accent1">
              <a:alpha val="6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Resultate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291DCAA-A490-F941-AA35-D5971398664E}"/>
              </a:ext>
            </a:extLst>
          </p:cNvPr>
          <p:cNvCxnSpPr>
            <a:cxnSpLocks/>
            <a:stCxn id="6" idx="6"/>
            <a:endCxn id="46083" idx="1"/>
          </p:cNvCxnSpPr>
          <p:nvPr/>
        </p:nvCxnSpPr>
        <p:spPr>
          <a:xfrm>
            <a:off x="4658843" y="5523714"/>
            <a:ext cx="650576" cy="1"/>
          </a:xfrm>
          <a:prstGeom prst="straightConnector1">
            <a:avLst/>
          </a:prstGeom>
          <a:ln w="76200">
            <a:solidFill>
              <a:schemeClr val="accent1">
                <a:alpha val="69000"/>
              </a:schemeClr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BF0B308-C746-6043-9704-7A6361C85877}"/>
              </a:ext>
            </a:extLst>
          </p:cNvPr>
          <p:cNvSpPr/>
          <p:nvPr/>
        </p:nvSpPr>
        <p:spPr>
          <a:xfrm>
            <a:off x="16175611" y="10296525"/>
            <a:ext cx="4452364" cy="1462088"/>
          </a:xfrm>
          <a:prstGeom prst="ellipse">
            <a:avLst/>
          </a:prstGeom>
          <a:solidFill>
            <a:schemeClr val="accent1">
              <a:alpha val="6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Güte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ADFBB1-B1CA-1F41-9597-7FF8931A6C03}"/>
              </a:ext>
            </a:extLst>
          </p:cNvPr>
          <p:cNvCxnSpPr>
            <a:cxnSpLocks/>
            <a:stCxn id="16" idx="2"/>
            <a:endCxn id="46084" idx="3"/>
          </p:cNvCxnSpPr>
          <p:nvPr/>
        </p:nvCxnSpPr>
        <p:spPr>
          <a:xfrm flipH="1">
            <a:off x="14419263" y="11027569"/>
            <a:ext cx="1756348" cy="0"/>
          </a:xfrm>
          <a:prstGeom prst="straightConnector1">
            <a:avLst/>
          </a:prstGeom>
          <a:ln w="76200">
            <a:solidFill>
              <a:schemeClr val="accent1">
                <a:alpha val="69000"/>
              </a:schemeClr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108530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D7C2A-A6D0-CB43-8E50-8F3AB4E78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Business Case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A46D25-1C75-BE4C-8862-3814BA1E3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37</a:t>
            </a:fld>
            <a:endParaRPr lang="en-US" alt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889F8B-A7C6-9846-90B6-3B17FD8CB66F}"/>
              </a:ext>
            </a:extLst>
          </p:cNvPr>
          <p:cNvSpPr/>
          <p:nvPr/>
        </p:nvSpPr>
        <p:spPr>
          <a:xfrm>
            <a:off x="2078996" y="3477314"/>
            <a:ext cx="8535627" cy="91610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9875" indent="-161925"/>
            <a:r>
              <a:rPr lang="de-CH" b="1">
                <a:solidFill>
                  <a:schemeClr val="tx1"/>
                </a:solidFill>
              </a:rPr>
              <a:t>Ausgangslage:</a:t>
            </a:r>
          </a:p>
          <a:p>
            <a:endParaRPr lang="de-CH" b="1">
              <a:solidFill>
                <a:schemeClr val="tx1"/>
              </a:solidFill>
            </a:endParaRPr>
          </a:p>
          <a:p>
            <a:pPr marL="809625" indent="-539750">
              <a:buFontTx/>
              <a:buChar char="-"/>
            </a:pPr>
            <a:r>
              <a:rPr lang="de-CH">
                <a:solidFill>
                  <a:schemeClr val="tx1"/>
                </a:solidFill>
              </a:rPr>
              <a:t>Viel </a:t>
            </a:r>
            <a:r>
              <a:rPr lang="de-CH" b="1">
                <a:solidFill>
                  <a:schemeClr val="tx1"/>
                </a:solidFill>
              </a:rPr>
              <a:t>Marketing</a:t>
            </a:r>
            <a:r>
              <a:rPr lang="de-CH">
                <a:solidFill>
                  <a:schemeClr val="tx1"/>
                </a:solidFill>
              </a:rPr>
              <a:t> von Hotels aber wenige nutzen effektiv Influencer </a:t>
            </a:r>
            <a:endParaRPr lang="de-CH">
              <a:solidFill>
                <a:schemeClr val="tx1"/>
              </a:solidFill>
              <a:cs typeface="Calibri"/>
            </a:endParaRPr>
          </a:p>
          <a:p>
            <a:pPr marL="809625" indent="-539750">
              <a:buChar char="-"/>
            </a:pPr>
            <a:endParaRPr lang="de-CH">
              <a:solidFill>
                <a:schemeClr val="tx1"/>
              </a:solidFill>
              <a:cs typeface="Calibri"/>
            </a:endParaRPr>
          </a:p>
          <a:p>
            <a:pPr marL="809625" indent="-539750">
              <a:buFontTx/>
              <a:buChar char="-"/>
            </a:pPr>
            <a:r>
              <a:rPr lang="de-CH">
                <a:solidFill>
                  <a:schemeClr val="tx1"/>
                </a:solidFill>
              </a:rPr>
              <a:t>Grosses Potenzial für Hotels den </a:t>
            </a:r>
            <a:r>
              <a:rPr lang="de-CH" b="1" err="1">
                <a:solidFill>
                  <a:schemeClr val="tx1"/>
                </a:solidFill>
              </a:rPr>
              <a:t>Reach</a:t>
            </a:r>
            <a:r>
              <a:rPr lang="de-CH">
                <a:solidFill>
                  <a:schemeClr val="tx1"/>
                </a:solidFill>
              </a:rPr>
              <a:t> von Influencern zu nutzen</a:t>
            </a:r>
            <a:endParaRPr lang="de-CH">
              <a:solidFill>
                <a:schemeClr val="tx1"/>
              </a:solidFill>
              <a:cs typeface="Calibri"/>
            </a:endParaRPr>
          </a:p>
          <a:p>
            <a:pPr marL="809625" indent="-539750">
              <a:buFontTx/>
              <a:buChar char="-"/>
            </a:pPr>
            <a:endParaRPr lang="de-CH">
              <a:solidFill>
                <a:schemeClr val="tx1"/>
              </a:solidFill>
            </a:endParaRPr>
          </a:p>
          <a:p>
            <a:pPr marL="809625" indent="-539750">
              <a:buFontTx/>
              <a:buChar char="-"/>
            </a:pPr>
            <a:r>
              <a:rPr lang="de-CH">
                <a:solidFill>
                  <a:schemeClr val="tx1"/>
                </a:solidFill>
              </a:rPr>
              <a:t>Wenig</a:t>
            </a:r>
            <a:r>
              <a:rPr lang="de-CH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CH" b="1">
                <a:solidFill>
                  <a:schemeClr val="tx1"/>
                </a:solidFill>
                <a:ea typeface="+mn-lt"/>
                <a:cs typeface="+mn-lt"/>
              </a:rPr>
              <a:t>systematische</a:t>
            </a:r>
            <a:r>
              <a:rPr lang="de-CH">
                <a:solidFill>
                  <a:schemeClr val="tx1"/>
                </a:solidFill>
                <a:ea typeface="+mn-lt"/>
                <a:cs typeface="+mn-lt"/>
              </a:rPr>
              <a:t> Preis-anpassungen, </a:t>
            </a:r>
            <a:r>
              <a:rPr lang="de-CH" err="1">
                <a:solidFill>
                  <a:schemeClr val="tx1"/>
                </a:solidFill>
                <a:ea typeface="+mn-lt"/>
                <a:cs typeface="+mn-lt"/>
              </a:rPr>
              <a:t>tracking</a:t>
            </a:r>
            <a:r>
              <a:rPr lang="de-CH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de-CH" err="1">
                <a:solidFill>
                  <a:schemeClr val="tx1"/>
                </a:solidFill>
                <a:ea typeface="+mn-lt"/>
                <a:cs typeface="+mn-lt"/>
              </a:rPr>
              <a:t>analysen</a:t>
            </a:r>
            <a:endParaRPr lang="de-CH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909F696-7964-6042-9DD8-C3E891D53984}"/>
              </a:ext>
            </a:extLst>
          </p:cNvPr>
          <p:cNvCxnSpPr>
            <a:cxnSpLocks/>
          </p:cNvCxnSpPr>
          <p:nvPr/>
        </p:nvCxnSpPr>
        <p:spPr>
          <a:xfrm>
            <a:off x="12187637" y="3336638"/>
            <a:ext cx="0" cy="91610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B55E8274-EB9E-834A-B015-D08CF0B87FB0}"/>
              </a:ext>
            </a:extLst>
          </p:cNvPr>
          <p:cNvSpPr/>
          <p:nvPr/>
        </p:nvSpPr>
        <p:spPr>
          <a:xfrm rot="5400000">
            <a:off x="10113975" y="7464017"/>
            <a:ext cx="4179200" cy="502536"/>
          </a:xfrm>
          <a:prstGeom prst="triangle">
            <a:avLst/>
          </a:prstGeom>
          <a:solidFill>
            <a:schemeClr val="bg2">
              <a:lumMod val="50000"/>
            </a:schemeClr>
          </a:solidFill>
          <a:ln w="762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F65F805-5477-A445-83F2-3871E4E8284B}"/>
              </a:ext>
            </a:extLst>
          </p:cNvPr>
          <p:cNvSpPr/>
          <p:nvPr/>
        </p:nvSpPr>
        <p:spPr>
          <a:xfrm>
            <a:off x="13760652" y="3477314"/>
            <a:ext cx="9136068" cy="91610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b="1">
                <a:solidFill>
                  <a:schemeClr val="tx1"/>
                </a:solidFill>
              </a:rPr>
              <a:t>Beratungsleistungen:</a:t>
            </a:r>
          </a:p>
          <a:p>
            <a:endParaRPr lang="de-CH" b="1">
              <a:solidFill>
                <a:schemeClr val="tx1"/>
              </a:solidFill>
            </a:endParaRPr>
          </a:p>
          <a:p>
            <a:pPr marL="685800" indent="-685800">
              <a:buFontTx/>
              <a:buChar char="-"/>
            </a:pPr>
            <a:r>
              <a:rPr lang="de-CH">
                <a:solidFill>
                  <a:schemeClr val="tx1"/>
                </a:solidFill>
              </a:rPr>
              <a:t>Nutzung von Influencer-Marketing</a:t>
            </a:r>
            <a:endParaRPr lang="de-CH">
              <a:solidFill>
                <a:schemeClr val="tx1"/>
              </a:solidFill>
              <a:cs typeface="Calibri"/>
            </a:endParaRPr>
          </a:p>
          <a:p>
            <a:endParaRPr lang="de-CH">
              <a:solidFill>
                <a:schemeClr val="tx1"/>
              </a:solidFill>
              <a:cs typeface="Calibri"/>
            </a:endParaRPr>
          </a:p>
          <a:p>
            <a:pPr marL="685800" indent="-685800">
              <a:buFontTx/>
              <a:buChar char="-"/>
            </a:pPr>
            <a:r>
              <a:rPr lang="de-CH">
                <a:solidFill>
                  <a:schemeClr val="tx1"/>
                </a:solidFill>
              </a:rPr>
              <a:t>Bewusst </a:t>
            </a:r>
            <a:r>
              <a:rPr lang="de-CH" err="1">
                <a:solidFill>
                  <a:schemeClr val="tx1"/>
                </a:solidFill>
              </a:rPr>
              <a:t>Reach</a:t>
            </a:r>
            <a:r>
              <a:rPr lang="de-CH">
                <a:solidFill>
                  <a:schemeClr val="tx1"/>
                </a:solidFill>
              </a:rPr>
              <a:t> der Influencer nutzen (Ziel: bessere Auslastung / höhere Marge)</a:t>
            </a:r>
            <a:endParaRPr lang="de-CH">
              <a:solidFill>
                <a:schemeClr val="tx1"/>
              </a:solidFill>
              <a:ea typeface="+mn-lt"/>
              <a:cs typeface="+mn-lt"/>
            </a:endParaRPr>
          </a:p>
          <a:p>
            <a:pPr marL="685800" indent="-685800">
              <a:buFontTx/>
              <a:buChar char="-"/>
            </a:pPr>
            <a:endParaRPr lang="de-CH">
              <a:solidFill>
                <a:schemeClr val="tx1"/>
              </a:solidFill>
              <a:ea typeface="+mn-lt"/>
              <a:cs typeface="+mn-lt"/>
            </a:endParaRPr>
          </a:p>
          <a:p>
            <a:pPr marL="685800" indent="-685800">
              <a:buFontTx/>
              <a:buChar char="-"/>
            </a:pPr>
            <a:r>
              <a:rPr lang="de-CH">
                <a:solidFill>
                  <a:schemeClr val="tx1"/>
                </a:solidFill>
                <a:ea typeface="+mn-lt"/>
                <a:cs typeface="+mn-lt"/>
              </a:rPr>
              <a:t>Systematische Preis-anpassungen, tracking, analysen</a:t>
            </a:r>
            <a:br>
              <a:rPr lang="de-CH">
                <a:ea typeface="+mn-lt"/>
                <a:cs typeface="+mn-lt"/>
              </a:rPr>
            </a:br>
            <a:endParaRPr lang="de-CH">
              <a:ea typeface="+mn-lt"/>
              <a:cs typeface="+mn-lt"/>
            </a:endParaRPr>
          </a:p>
          <a:p>
            <a:pPr marL="685800" indent="-685800">
              <a:buFontTx/>
              <a:buChar char="-"/>
            </a:pPr>
            <a:endParaRPr lang="de-CH">
              <a:solidFill>
                <a:schemeClr val="tx1"/>
              </a:solidFill>
              <a:cs typeface="Calibri"/>
            </a:endParaRPr>
          </a:p>
          <a:p>
            <a:endParaRPr lang="de-CH">
              <a:solidFill>
                <a:schemeClr val="tx1"/>
              </a:solidFill>
              <a:cs typeface="Calibri"/>
            </a:endParaRPr>
          </a:p>
          <a:p>
            <a:pPr marL="685800" indent="-685800">
              <a:buChar char="-"/>
            </a:pPr>
            <a:endParaRPr lang="de-CH">
              <a:solidFill>
                <a:schemeClr val="tx1"/>
              </a:solidFill>
              <a:cs typeface="Calibri"/>
            </a:endParaRPr>
          </a:p>
          <a:p>
            <a:endParaRPr lang="de-CH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6CD57C95-C592-EA42-8A23-291ECCE3FA16}"/>
              </a:ext>
            </a:extLst>
          </p:cNvPr>
          <p:cNvSpPr/>
          <p:nvPr/>
        </p:nvSpPr>
        <p:spPr>
          <a:xfrm>
            <a:off x="2476574" y="1977134"/>
            <a:ext cx="19434025" cy="1012549"/>
          </a:xfrm>
          <a:prstGeom prst="parallelogram">
            <a:avLst>
              <a:gd name="adj" fmla="val 24676"/>
            </a:avLst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3600" b="1" i="1">
                <a:solidFill>
                  <a:schemeClr val="tx2"/>
                </a:solidFill>
                <a:latin typeface="Raleway Light" panose="020B0403030101060003" pitchFamily="34" charset="77"/>
                <a:ea typeface="ＭＳ Ｐゴシック" panose="020B0600070205080204" pitchFamily="34" charset="-128"/>
              </a:rPr>
              <a:t>Datenbasierte Beratung für Hotels / Destinationen</a:t>
            </a:r>
          </a:p>
        </p:txBody>
      </p:sp>
    </p:spTree>
    <p:extLst>
      <p:ext uri="{BB962C8B-B14F-4D97-AF65-F5344CB8AC3E}">
        <p14:creationId xmlns:p14="http://schemas.microsoft.com/office/powerpoint/2010/main" val="191039713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9A354E4-AF93-0446-B410-C3C93269EF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Testimonial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1483B9-D1F5-4446-8532-A4ED8D66C4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38</a:t>
            </a:fld>
            <a:endParaRPr lang="en-US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16FEAF-A343-074F-8DB8-6EB8CD9C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58" y="3416380"/>
            <a:ext cx="8840544" cy="58936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365C1BE-07CC-5A43-B05B-555B7A6A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81851"/>
            <a:ext cx="13287565" cy="6534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1F4249-C9C7-D041-9926-7CD8E11D9CF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6618" y="2919047"/>
            <a:ext cx="8905218" cy="2989384"/>
          </a:xfrm>
          <a:prstGeom prst="rect">
            <a:avLst/>
          </a:prstGeom>
        </p:spPr>
      </p:pic>
      <p:sp>
        <p:nvSpPr>
          <p:cNvPr id="10" name="Parallelogramm 9">
            <a:extLst>
              <a:ext uri="{FF2B5EF4-FFF2-40B4-BE49-F238E27FC236}">
                <a16:creationId xmlns:a16="http://schemas.microsoft.com/office/drawing/2014/main" id="{F2C21F66-5D64-DA44-8D43-BC07275A61BC}"/>
              </a:ext>
            </a:extLst>
          </p:cNvPr>
          <p:cNvSpPr/>
          <p:nvPr/>
        </p:nvSpPr>
        <p:spPr>
          <a:xfrm>
            <a:off x="0" y="11482290"/>
            <a:ext cx="24387175" cy="2233710"/>
          </a:xfrm>
          <a:prstGeom prst="parallelogram">
            <a:avLst>
              <a:gd name="adj" fmla="val 63647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winkliges Dreieck 10">
            <a:extLst>
              <a:ext uri="{FF2B5EF4-FFF2-40B4-BE49-F238E27FC236}">
                <a16:creationId xmlns:a16="http://schemas.microsoft.com/office/drawing/2014/main" id="{110F5916-0C76-DA48-9064-DC46D908E79A}"/>
              </a:ext>
            </a:extLst>
          </p:cNvPr>
          <p:cNvSpPr/>
          <p:nvPr/>
        </p:nvSpPr>
        <p:spPr>
          <a:xfrm rot="10800000">
            <a:off x="-1" y="7181850"/>
            <a:ext cx="13293969" cy="14536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9600"/>
          </a:p>
        </p:txBody>
      </p:sp>
    </p:spTree>
    <p:extLst>
      <p:ext uri="{BB962C8B-B14F-4D97-AF65-F5344CB8AC3E}">
        <p14:creationId xmlns:p14="http://schemas.microsoft.com/office/powerpoint/2010/main" val="3991216670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277AB4D-C330-D241-9160-629B4D2D9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/>
              <a:t>Quellenverzeichnis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4A5A193-51B8-084C-925A-143A5A6A45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39</a:t>
            </a:fld>
            <a:endParaRPr lang="en-US" alt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6762BA-E2BB-864A-A083-CBE0CC73442C}"/>
              </a:ext>
            </a:extLst>
          </p:cNvPr>
          <p:cNvSpPr txBox="1"/>
          <p:nvPr/>
        </p:nvSpPr>
        <p:spPr>
          <a:xfrm>
            <a:off x="2067339" y="2544417"/>
            <a:ext cx="1952045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/>
              <a:t>Watson. (2019). Wie ein Strandclub-Betreiber Möchtegern-</a:t>
            </a:r>
            <a:r>
              <a:rPr lang="de-CH" sz="2000" err="1"/>
              <a:t>Influencer</a:t>
            </a:r>
            <a:r>
              <a:rPr lang="de-CH" sz="2000"/>
              <a:t> auflaufen lässt. Aufgerufen von https://</a:t>
            </a:r>
            <a:r>
              <a:rPr lang="de-CH" sz="2000" err="1"/>
              <a:t>www.watson.ch</a:t>
            </a:r>
            <a:r>
              <a:rPr lang="de-CH" sz="2000"/>
              <a:t>/digital/</a:t>
            </a:r>
            <a:r>
              <a:rPr lang="de-CH" sz="2000" err="1"/>
              <a:t>instagram</a:t>
            </a:r>
            <a:r>
              <a:rPr lang="de-CH" sz="2000"/>
              <a:t>/960384898-wie-ein-strandclub-betreiber-moechtegern-influencer-auflaufen-laesst</a:t>
            </a:r>
          </a:p>
          <a:p>
            <a:endParaRPr lang="de-CH" sz="2000"/>
          </a:p>
          <a:p>
            <a:r>
              <a:rPr lang="de-CH" sz="2000"/>
              <a:t>Watson. (2019). Deutscher </a:t>
            </a:r>
            <a:r>
              <a:rPr lang="de-CH" sz="2000" err="1"/>
              <a:t>Influencer</a:t>
            </a:r>
            <a:r>
              <a:rPr lang="de-CH" sz="2000"/>
              <a:t> will gratis in den Club - stattdessen kriegt er Absage und Spott. Aufgerufen von https://</a:t>
            </a:r>
            <a:r>
              <a:rPr lang="de-CH" sz="2000" err="1"/>
              <a:t>www.watson.ch</a:t>
            </a:r>
            <a:r>
              <a:rPr lang="de-CH" sz="2000"/>
              <a:t>/digital/</a:t>
            </a:r>
            <a:r>
              <a:rPr lang="de-CH" sz="2000" err="1"/>
              <a:t>instagram</a:t>
            </a:r>
            <a:r>
              <a:rPr lang="de-CH" sz="2000"/>
              <a:t>/834650686-youtuber-concrafter-will-gratis-in-den-club-aber-kassiert-absage</a:t>
            </a:r>
          </a:p>
          <a:p>
            <a:endParaRPr lang="de-CH" sz="2000"/>
          </a:p>
          <a:p>
            <a:r>
              <a:rPr lang="de-CH" sz="2000" err="1"/>
              <a:t>Hotelleriesuisse</a:t>
            </a:r>
            <a:r>
              <a:rPr lang="de-CH" sz="2000"/>
              <a:t>. (2019). Buchungsplattformen. Aufgerufen von https://</a:t>
            </a:r>
            <a:r>
              <a:rPr lang="de-CH" sz="2000" err="1"/>
              <a:t>www.hotelleriesuisse.ch</a:t>
            </a:r>
            <a:r>
              <a:rPr lang="de-CH" sz="2000"/>
              <a:t>/de/</a:t>
            </a:r>
            <a:r>
              <a:rPr lang="de-CH" sz="2000" err="1"/>
              <a:t>pub</a:t>
            </a:r>
            <a:r>
              <a:rPr lang="de-CH" sz="2000"/>
              <a:t>/</a:t>
            </a:r>
            <a:r>
              <a:rPr lang="de-CH" sz="2000" err="1"/>
              <a:t>services</a:t>
            </a:r>
            <a:r>
              <a:rPr lang="de-CH" sz="2000"/>
              <a:t>/</a:t>
            </a:r>
            <a:r>
              <a:rPr lang="de-CH" sz="2000" err="1"/>
              <a:t>digitalisierung</a:t>
            </a:r>
            <a:r>
              <a:rPr lang="de-CH" sz="2000"/>
              <a:t>/</a:t>
            </a:r>
            <a:r>
              <a:rPr lang="de-CH" sz="2000" err="1"/>
              <a:t>buchungsplattformen.htm</a:t>
            </a:r>
            <a:endParaRPr lang="de-CH" sz="2000"/>
          </a:p>
          <a:p>
            <a:endParaRPr lang="de-CH" sz="2000"/>
          </a:p>
          <a:p>
            <a:endParaRPr lang="de-CH" sz="2000"/>
          </a:p>
          <a:p>
            <a:endParaRPr lang="de-CH" sz="2000"/>
          </a:p>
          <a:p>
            <a:endParaRPr lang="de-CH" sz="2000"/>
          </a:p>
          <a:p>
            <a:endParaRPr lang="de-CH" sz="2000"/>
          </a:p>
          <a:p>
            <a:endParaRPr lang="de-CH" sz="2000"/>
          </a:p>
          <a:p>
            <a:endParaRPr lang="de-CH" sz="2000"/>
          </a:p>
          <a:p>
            <a:endParaRPr lang="de-CH" sz="200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354314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2">
            <a:extLst>
              <a:ext uri="{FF2B5EF4-FFF2-40B4-BE49-F238E27FC236}">
                <a16:creationId xmlns:a16="http://schemas.microsoft.com/office/drawing/2014/main" id="{69C1F293-F148-884D-BA0B-A9EDEF10E9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28ABC26-F340-DD47-9D43-51EEE8138B48}" type="slidenum">
              <a:rPr lang="en-US" altLang="de-DE" sz="2400" smtClean="0">
                <a:solidFill>
                  <a:schemeClr val="bg1"/>
                </a:solidFill>
                <a:latin typeface="Raleway Regular" panose="020B0503030101060003" pitchFamily="34" charset="77"/>
              </a:rPr>
              <a:pPr/>
              <a:t>4</a:t>
            </a:fld>
            <a:endParaRPr lang="en-US" altLang="de-DE" sz="2400">
              <a:solidFill>
                <a:schemeClr val="bg1"/>
              </a:solidFill>
              <a:latin typeface="Raleway Regular" panose="020B0503030101060003" pitchFamily="34" charset="77"/>
            </a:endParaRPr>
          </a:p>
        </p:txBody>
      </p:sp>
      <p:sp>
        <p:nvSpPr>
          <p:cNvPr id="19458" name="Text Placeholder 3">
            <a:extLst>
              <a:ext uri="{FF2B5EF4-FFF2-40B4-BE49-F238E27FC236}">
                <a16:creationId xmlns:a16="http://schemas.microsoft.com/office/drawing/2014/main" id="{E77306AE-84EA-994C-A8CE-47308A15F5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963" y="376238"/>
            <a:ext cx="19429412" cy="14620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de-DE">
                <a:solidFill>
                  <a:schemeClr val="bg2">
                    <a:lumMod val="50000"/>
                  </a:schemeClr>
                </a:solidFill>
              </a:rPr>
              <a:t>Social Media Marketing</a:t>
            </a:r>
          </a:p>
        </p:txBody>
      </p:sp>
      <p:sp>
        <p:nvSpPr>
          <p:cNvPr id="21507" name="Text Placeholder 4">
            <a:extLst>
              <a:ext uri="{FF2B5EF4-FFF2-40B4-BE49-F238E27FC236}">
                <a16:creationId xmlns:a16="http://schemas.microsoft.com/office/drawing/2014/main" id="{B6523C5E-72E6-324B-AFAF-53A1CBBA79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2963" y="1506538"/>
            <a:ext cx="19429412" cy="779462"/>
          </a:xfrm>
        </p:spPr>
        <p:txBody>
          <a:bodyPr/>
          <a:lstStyle/>
          <a:p>
            <a:pPr eaLnBrk="1" hangingPunct="1"/>
            <a:r>
              <a:rPr lang="en-US" altLang="de-DE" sz="4800">
                <a:solidFill>
                  <a:srgbClr val="BFBFBF"/>
                </a:solidFill>
              </a:rPr>
              <a:t>Hotel Villa </a:t>
            </a:r>
            <a:r>
              <a:rPr lang="en-US" altLang="de-DE" sz="4800" err="1">
                <a:solidFill>
                  <a:srgbClr val="BFBFBF"/>
                </a:solidFill>
              </a:rPr>
              <a:t>Honegg</a:t>
            </a:r>
            <a:endParaRPr lang="en-US" altLang="de-DE" sz="4800">
              <a:solidFill>
                <a:srgbClr val="BFBFBF"/>
              </a:solidFill>
            </a:endParaRPr>
          </a:p>
        </p:txBody>
      </p:sp>
      <p:sp>
        <p:nvSpPr>
          <p:cNvPr id="21508" name="TextBox 6">
            <a:extLst>
              <a:ext uri="{FF2B5EF4-FFF2-40B4-BE49-F238E27FC236}">
                <a16:creationId xmlns:a16="http://schemas.microsoft.com/office/drawing/2014/main" id="{35AD4E50-226B-4D4F-BB6D-4401C7B4B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2700" y="4403344"/>
            <a:ext cx="9856788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121926" rIns="243852" bIns="121926">
            <a:spAutoFit/>
          </a:bodyPr>
          <a:lstStyle>
            <a:lvl1pPr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de-CH" altLang="de-DE" sz="2900">
                <a:cs typeface="Calibri" panose="020F0502020204030204" pitchFamily="34" charset="0"/>
              </a:rPr>
              <a:t>Das Hotel Villa </a:t>
            </a:r>
            <a:r>
              <a:rPr lang="de-CH" altLang="de-DE" sz="2900" err="1">
                <a:cs typeface="Calibri" panose="020F0502020204030204" pitchFamily="34" charset="0"/>
              </a:rPr>
              <a:t>Honegg</a:t>
            </a:r>
            <a:r>
              <a:rPr lang="de-CH" altLang="de-DE" sz="2900">
                <a:cs typeface="Calibri" panose="020F0502020204030204" pitchFamily="34" charset="0"/>
              </a:rPr>
              <a:t> ist zum </a:t>
            </a:r>
            <a:r>
              <a:rPr lang="de-CH" altLang="de-DE" sz="2900" b="1" err="1">
                <a:cs typeface="Calibri" panose="020F0502020204030204" pitchFamily="34" charset="0"/>
              </a:rPr>
              <a:t>Influencer</a:t>
            </a:r>
            <a:r>
              <a:rPr lang="de-CH" altLang="de-DE" sz="2900" b="1">
                <a:cs typeface="Calibri" panose="020F0502020204030204" pitchFamily="34" charset="0"/>
              </a:rPr>
              <a:t>-Mekka</a:t>
            </a:r>
            <a:r>
              <a:rPr lang="de-CH" altLang="de-DE" sz="2900">
                <a:cs typeface="Calibri" panose="020F0502020204030204" pitchFamily="34" charset="0"/>
              </a:rPr>
              <a:t> geworden. Besonders die Aussicht vom Aussenpool hat es den Fans angetan. Die Beiträge auf Instagram sind so wertvoll, sie machen </a:t>
            </a:r>
            <a:r>
              <a:rPr lang="de-CH" altLang="de-DE" sz="2900" b="1">
                <a:cs typeface="Calibri" panose="020F0502020204030204" pitchFamily="34" charset="0"/>
              </a:rPr>
              <a:t>herkömmliche Werbung gar unnötig</a:t>
            </a:r>
            <a:r>
              <a:rPr lang="de-CH" altLang="de-DE" sz="2900">
                <a:cs typeface="Calibri" panose="020F0502020204030204" pitchFamily="34" charset="0"/>
              </a:rPr>
              <a:t>.</a:t>
            </a:r>
            <a:endParaRPr lang="en-US" altLang="de-DE" sz="2900">
              <a:cs typeface="Calibri" panose="020F0502020204030204" pitchFamily="34" charset="0"/>
            </a:endParaRPr>
          </a:p>
        </p:txBody>
      </p:sp>
      <p:sp>
        <p:nvSpPr>
          <p:cNvPr id="21509" name="TextBox 7">
            <a:extLst>
              <a:ext uri="{FF2B5EF4-FFF2-40B4-BE49-F238E27FC236}">
                <a16:creationId xmlns:a16="http://schemas.microsoft.com/office/drawing/2014/main" id="{489F206E-473C-4D45-98B7-E51CEBAB1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2700" y="2550732"/>
            <a:ext cx="9856788" cy="167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121926" rIns="243852" bIns="121926">
            <a:spAutoFit/>
          </a:bodyPr>
          <a:lstStyle>
            <a:lvl1pPr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de-DE" sz="4000" b="1" i="1">
                <a:cs typeface="Calibri" panose="020F0502020204030204" pitchFamily="34" charset="0"/>
              </a:rPr>
              <a:t>Schweizer </a:t>
            </a:r>
            <a:r>
              <a:rPr lang="en-US" altLang="de-DE" sz="4000" b="1" i="1" err="1">
                <a:cs typeface="Calibri" panose="020F0502020204030204" pitchFamily="34" charset="0"/>
              </a:rPr>
              <a:t>Luxushotel</a:t>
            </a:r>
            <a:r>
              <a:rPr lang="en-US" altLang="de-DE" sz="4000" b="1" i="1">
                <a:cs typeface="Calibri" panose="020F0502020204030204" pitchFamily="34" charset="0"/>
              </a:rPr>
              <a:t> muss </a:t>
            </a:r>
            <a:r>
              <a:rPr lang="en-US" altLang="de-DE" sz="4000" b="1" i="1" err="1">
                <a:cs typeface="Calibri" panose="020F0502020204030204" pitchFamily="34" charset="0"/>
              </a:rPr>
              <a:t>keine</a:t>
            </a:r>
            <a:r>
              <a:rPr lang="en-US" altLang="de-DE" sz="4000" b="1" i="1">
                <a:cs typeface="Calibri" panose="020F0502020204030204" pitchFamily="34" charset="0"/>
              </a:rPr>
              <a:t> </a:t>
            </a:r>
            <a:r>
              <a:rPr lang="en-US" altLang="de-DE" sz="4000" b="1" i="1" err="1">
                <a:cs typeface="Calibri" panose="020F0502020204030204" pitchFamily="34" charset="0"/>
              </a:rPr>
              <a:t>Werbung</a:t>
            </a:r>
            <a:r>
              <a:rPr lang="en-US" altLang="de-DE" sz="4000" b="1" i="1">
                <a:cs typeface="Calibri" panose="020F0502020204030204" pitchFamily="34" charset="0"/>
              </a:rPr>
              <a:t> </a:t>
            </a:r>
            <a:r>
              <a:rPr lang="en-US" altLang="de-DE" sz="4000" b="1" i="1" err="1">
                <a:cs typeface="Calibri" panose="020F0502020204030204" pitchFamily="34" charset="0"/>
              </a:rPr>
              <a:t>mehr</a:t>
            </a:r>
            <a:r>
              <a:rPr lang="en-US" altLang="de-DE" sz="4000" b="1" i="1">
                <a:cs typeface="Calibri" panose="020F0502020204030204" pitchFamily="34" charset="0"/>
              </a:rPr>
              <a:t> </a:t>
            </a:r>
            <a:r>
              <a:rPr lang="en-US" altLang="de-DE" sz="4000" b="1" i="1" err="1">
                <a:cs typeface="Calibri" panose="020F0502020204030204" pitchFamily="34" charset="0"/>
              </a:rPr>
              <a:t>machen</a:t>
            </a:r>
            <a:endParaRPr lang="en-US" altLang="de-DE" sz="4000" b="1" i="1"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E911F-C728-7846-9947-4B607A295472}"/>
              </a:ext>
            </a:extLst>
          </p:cNvPr>
          <p:cNvCxnSpPr/>
          <p:nvPr/>
        </p:nvCxnSpPr>
        <p:spPr>
          <a:xfrm>
            <a:off x="13006388" y="4379532"/>
            <a:ext cx="95631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11" name="Bildplatzhalter 9">
            <a:extLst>
              <a:ext uri="{FF2B5EF4-FFF2-40B4-BE49-F238E27FC236}">
                <a16:creationId xmlns:a16="http://schemas.microsoft.com/office/drawing/2014/main" id="{43CB9DC6-21A7-6B42-B753-C02E3726E0F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590800"/>
            <a:ext cx="12193588" cy="8923338"/>
          </a:xfrm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1512" name="Grafik 10">
            <a:extLst>
              <a:ext uri="{FF2B5EF4-FFF2-40B4-BE49-F238E27FC236}">
                <a16:creationId xmlns:a16="http://schemas.microsoft.com/office/drawing/2014/main" id="{563E69E7-74DE-FF43-A9C9-42F3ECE458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3" b="-692"/>
          <a:stretch>
            <a:fillRect/>
          </a:stretch>
        </p:blipFill>
        <p:spPr bwMode="auto">
          <a:xfrm>
            <a:off x="7599363" y="8153400"/>
            <a:ext cx="8480425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3" name="Textfeld 11">
            <a:extLst>
              <a:ext uri="{FF2B5EF4-FFF2-40B4-BE49-F238E27FC236}">
                <a16:creationId xmlns:a16="http://schemas.microsoft.com/office/drawing/2014/main" id="{9DFEE14B-0945-294A-8A2E-9B54A66C5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4588" y="7470394"/>
            <a:ext cx="6172200" cy="29854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de-CH" altLang="de-DE" sz="2800" i="1">
                <a:cs typeface="Calibri" panose="020F0502020204030204" pitchFamily="34" charset="0"/>
              </a:rPr>
              <a:t>«Die Zusammenarbeit wurde seit dem Hype 2016 noch verstärkt. Wir haben mittlerweile das Privileg, von </a:t>
            </a:r>
            <a:r>
              <a:rPr lang="de-CH" altLang="de-DE" sz="2800" b="1" i="1">
                <a:cs typeface="Calibri" panose="020F0502020204030204" pitchFamily="34" charset="0"/>
              </a:rPr>
              <a:t>täglichen Anfragen </a:t>
            </a:r>
            <a:r>
              <a:rPr lang="de-CH" altLang="de-DE" sz="2800" i="1">
                <a:cs typeface="Calibri" panose="020F0502020204030204" pitchFamily="34" charset="0"/>
              </a:rPr>
              <a:t>jene auszusuchen, die am besten zu uns passen. Pro Monat lade man bis zu zwei </a:t>
            </a:r>
            <a:r>
              <a:rPr lang="de-CH" altLang="de-DE" sz="2800" i="1" err="1">
                <a:cs typeface="Calibri" panose="020F0502020204030204" pitchFamily="34" charset="0"/>
              </a:rPr>
              <a:t>Influencer</a:t>
            </a:r>
            <a:r>
              <a:rPr lang="de-CH" altLang="de-DE" sz="2800" i="1">
                <a:cs typeface="Calibri" panose="020F0502020204030204" pitchFamily="34" charset="0"/>
              </a:rPr>
              <a:t> ein.»</a:t>
            </a:r>
          </a:p>
          <a:p>
            <a:r>
              <a:rPr lang="de-CH" altLang="de-DE" sz="2000">
                <a:cs typeface="Calibri" panose="020F0502020204030204" pitchFamily="34" charset="0"/>
              </a:rPr>
              <a:t>Hotel Villa </a:t>
            </a:r>
            <a:r>
              <a:rPr lang="de-CH" altLang="de-DE" sz="2000" err="1">
                <a:cs typeface="Calibri" panose="020F0502020204030204" pitchFamily="34" charset="0"/>
              </a:rPr>
              <a:t>Honegg</a:t>
            </a:r>
            <a:endParaRPr lang="de-CH" altLang="de-DE" sz="2000"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0735CFD5-2D8F-B846-8552-A278224F1D2E}"/>
              </a:ext>
            </a:extLst>
          </p:cNvPr>
          <p:cNvSpPr/>
          <p:nvPr/>
        </p:nvSpPr>
        <p:spPr>
          <a:xfrm>
            <a:off x="18213388" y="1981200"/>
            <a:ext cx="5040312" cy="10210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3087AD-63E2-F343-B767-67DA5F8527C1}"/>
              </a:ext>
            </a:extLst>
          </p:cNvPr>
          <p:cNvSpPr/>
          <p:nvPr/>
        </p:nvSpPr>
        <p:spPr>
          <a:xfrm>
            <a:off x="12574588" y="1981200"/>
            <a:ext cx="5040312" cy="10210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01E391-F88E-4844-96F0-0873434DDF39}"/>
              </a:ext>
            </a:extLst>
          </p:cNvPr>
          <p:cNvSpPr/>
          <p:nvPr/>
        </p:nvSpPr>
        <p:spPr>
          <a:xfrm>
            <a:off x="6924675" y="1981200"/>
            <a:ext cx="5040313" cy="10210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080E470-22F1-FC43-B90E-89A27BA2396C}"/>
              </a:ext>
            </a:extLst>
          </p:cNvPr>
          <p:cNvSpPr/>
          <p:nvPr/>
        </p:nvSpPr>
        <p:spPr>
          <a:xfrm>
            <a:off x="1219200" y="1981200"/>
            <a:ext cx="5040313" cy="10210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1921" name="Textplatzhalter 1">
            <a:extLst>
              <a:ext uri="{FF2B5EF4-FFF2-40B4-BE49-F238E27FC236}">
                <a16:creationId xmlns:a16="http://schemas.microsoft.com/office/drawing/2014/main" id="{187FFFEF-8DB2-6943-B4DF-CBD505A59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963" y="376238"/>
            <a:ext cx="19429412" cy="1462087"/>
          </a:xfrm>
        </p:spPr>
        <p:txBody>
          <a:bodyPr/>
          <a:lstStyle/>
          <a:p>
            <a:pPr eaLnBrk="1" hangingPunct="1">
              <a:defRPr/>
            </a:pPr>
            <a:r>
              <a:rPr lang="de-DE" altLang="de-DE">
                <a:solidFill>
                  <a:schemeClr val="bg2">
                    <a:lumMod val="50000"/>
                  </a:schemeClr>
                </a:solidFill>
              </a:rPr>
              <a:t>Darstellung Hotelier Case</a:t>
            </a:r>
          </a:p>
        </p:txBody>
      </p:sp>
      <p:sp>
        <p:nvSpPr>
          <p:cNvPr id="25606" name="Foliennummernplatzhalter 3">
            <a:extLst>
              <a:ext uri="{FF2B5EF4-FFF2-40B4-BE49-F238E27FC236}">
                <a16:creationId xmlns:a16="http://schemas.microsoft.com/office/drawing/2014/main" id="{93EE7E7C-01F2-644A-89BF-A6F82A162A11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970BD46-403A-3F41-9E45-2B760A13D416}" type="slidenum">
              <a:rPr lang="en-US" altLang="de-DE" smtClean="0"/>
              <a:pPr/>
              <a:t>5</a:t>
            </a:fld>
            <a:endParaRPr lang="en-US" alt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AC79EDE-CA6E-3D47-8311-8517B046CB8E}"/>
              </a:ext>
            </a:extLst>
          </p:cNvPr>
          <p:cNvSpPr/>
          <p:nvPr/>
        </p:nvSpPr>
        <p:spPr>
          <a:xfrm>
            <a:off x="7681913" y="4149725"/>
            <a:ext cx="3527425" cy="1368425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/>
              <a:t>Instagram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8DE13BC-6083-5640-8B88-800E8437415B}"/>
              </a:ext>
            </a:extLst>
          </p:cNvPr>
          <p:cNvSpPr/>
          <p:nvPr/>
        </p:nvSpPr>
        <p:spPr>
          <a:xfrm>
            <a:off x="18969038" y="4149725"/>
            <a:ext cx="3527425" cy="1368425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err="1"/>
              <a:t>Tripadvisor</a:t>
            </a:r>
            <a:endParaRPr lang="en-US" sz="40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202467-E06F-4D4D-9AC4-0E20DC842A88}"/>
              </a:ext>
            </a:extLst>
          </p:cNvPr>
          <p:cNvSpPr/>
          <p:nvPr/>
        </p:nvSpPr>
        <p:spPr>
          <a:xfrm>
            <a:off x="7681913" y="6929438"/>
            <a:ext cx="3527425" cy="1368425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/>
              <a:t>Facebook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B06EEC1-0B55-154F-8FA5-993F1DB8EA16}"/>
              </a:ext>
            </a:extLst>
          </p:cNvPr>
          <p:cNvSpPr/>
          <p:nvPr/>
        </p:nvSpPr>
        <p:spPr>
          <a:xfrm>
            <a:off x="18969038" y="6929438"/>
            <a:ext cx="3527425" cy="1368425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err="1"/>
              <a:t>Booking.com</a:t>
            </a:r>
            <a:endParaRPr lang="en-US" sz="400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B43494-5D66-1F45-B51A-109ED507E53C}"/>
              </a:ext>
            </a:extLst>
          </p:cNvPr>
          <p:cNvSpPr/>
          <p:nvPr/>
        </p:nvSpPr>
        <p:spPr>
          <a:xfrm>
            <a:off x="7681913" y="9829800"/>
            <a:ext cx="3527425" cy="1368425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/>
              <a:t>Twitter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BDFF285-9637-444C-8716-4AD7C9B5E0C1}"/>
              </a:ext>
            </a:extLst>
          </p:cNvPr>
          <p:cNvSpPr/>
          <p:nvPr/>
        </p:nvSpPr>
        <p:spPr>
          <a:xfrm>
            <a:off x="18969038" y="9829800"/>
            <a:ext cx="3527425" cy="1368425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/>
              <a:t>Hotel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A86E01-CE72-F24A-A303-CCAF718B38FF}"/>
              </a:ext>
            </a:extLst>
          </p:cNvPr>
          <p:cNvSpPr/>
          <p:nvPr/>
        </p:nvSpPr>
        <p:spPr>
          <a:xfrm>
            <a:off x="1209675" y="12460288"/>
            <a:ext cx="22109113" cy="7223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/>
              <a:t>Hotelier Challenge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5BEBF48-A90A-8544-B832-7276F679D44F}"/>
              </a:ext>
            </a:extLst>
          </p:cNvPr>
          <p:cNvSpPr/>
          <p:nvPr/>
        </p:nvSpPr>
        <p:spPr>
          <a:xfrm>
            <a:off x="13330238" y="6927850"/>
            <a:ext cx="3527425" cy="136683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de-DE" sz="4000"/>
              <a:t>Potenzielle</a:t>
            </a:r>
            <a:r>
              <a:rPr lang="en-US" sz="4000"/>
              <a:t> </a:t>
            </a:r>
            <a:r>
              <a:rPr lang="de-DE" sz="4000"/>
              <a:t>Hotelgäste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D55342-3C5D-7C42-9E3D-E8CF5AE079EF}"/>
              </a:ext>
            </a:extLst>
          </p:cNvPr>
          <p:cNvSpPr/>
          <p:nvPr/>
        </p:nvSpPr>
        <p:spPr>
          <a:xfrm>
            <a:off x="1974850" y="6924675"/>
            <a:ext cx="3527425" cy="1368425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/>
              <a:t>Influencer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D062ABD-37C8-504C-BEED-BAD0C7379CA8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5502275" y="4833938"/>
            <a:ext cx="2179638" cy="27749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DAD7061-17DD-0648-A740-168CD6359B45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11209338" y="7612063"/>
            <a:ext cx="2120900" cy="15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8C144A-28CE-464C-B836-6A513972C742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5502275" y="7608888"/>
            <a:ext cx="2179638" cy="29051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A8DB879-7B4A-B04F-9382-40E3C17A7E3E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5502275" y="7608888"/>
            <a:ext cx="2179638" cy="47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EBB67A9-DD07-9542-A697-3C2EAD29F669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11209338" y="4833938"/>
            <a:ext cx="2120900" cy="27781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F7EA4CCA-AEEE-7C43-AB7D-167211BFAF1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1209338" y="7612063"/>
            <a:ext cx="2120900" cy="29019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70746BA9-9C6A-2243-8DCE-165BC7171926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16857663" y="7612063"/>
            <a:ext cx="2111375" cy="29019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C67E1F9C-683E-5242-A9FC-63EBD510F3A5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16857663" y="7612063"/>
            <a:ext cx="2111375" cy="15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AED65474-997C-094E-9C85-AD354D4B6DD4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16857663" y="4833938"/>
            <a:ext cx="2111375" cy="27781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46" name="Textfeld 81945">
            <a:extLst>
              <a:ext uri="{FF2B5EF4-FFF2-40B4-BE49-F238E27FC236}">
                <a16:creationId xmlns:a16="http://schemas.microsoft.com/office/drawing/2014/main" id="{960C9997-74E0-7B4D-8820-35FF6A4BD259}"/>
              </a:ext>
            </a:extLst>
          </p:cNvPr>
          <p:cNvSpPr txBox="1"/>
          <p:nvPr/>
        </p:nvSpPr>
        <p:spPr>
          <a:xfrm>
            <a:off x="1219200" y="1981200"/>
            <a:ext cx="5040313" cy="1143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eaLnBrk="1" hangingPunct="1">
              <a:defRPr sz="4000"/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de-DE" err="1"/>
              <a:t>Social</a:t>
            </a:r>
            <a:r>
              <a:rPr lang="de-DE"/>
              <a:t> Media Marketing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D00E9A7-5679-024F-8C06-684F8FF1C827}"/>
              </a:ext>
            </a:extLst>
          </p:cNvPr>
          <p:cNvSpPr txBox="1"/>
          <p:nvPr/>
        </p:nvSpPr>
        <p:spPr>
          <a:xfrm>
            <a:off x="6924675" y="1981200"/>
            <a:ext cx="5040313" cy="1143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eaLnBrk="1" hangingPunct="1">
              <a:defRPr sz="4000"/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de-DE" err="1"/>
              <a:t>Social</a:t>
            </a:r>
            <a:r>
              <a:rPr lang="de-DE"/>
              <a:t> Media Kanal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21DE97CB-6A70-9C4F-8CA1-87DD510161D9}"/>
              </a:ext>
            </a:extLst>
          </p:cNvPr>
          <p:cNvSpPr txBox="1"/>
          <p:nvPr/>
        </p:nvSpPr>
        <p:spPr>
          <a:xfrm>
            <a:off x="12574588" y="1981200"/>
            <a:ext cx="5040312" cy="1143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eaLnBrk="1" hangingPunct="1">
              <a:defRPr sz="4000"/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de-DE"/>
              <a:t>Hotelgäste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B14C564F-7D68-DC41-8DF1-53D6C500473C}"/>
              </a:ext>
            </a:extLst>
          </p:cNvPr>
          <p:cNvSpPr txBox="1"/>
          <p:nvPr/>
        </p:nvSpPr>
        <p:spPr>
          <a:xfrm>
            <a:off x="18213388" y="1981200"/>
            <a:ext cx="5040312" cy="1143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eaLnBrk="1" hangingPunct="1">
              <a:defRPr sz="4000"/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de-DE"/>
              <a:t>Buchung von Hotels</a:t>
            </a:r>
          </a:p>
        </p:txBody>
      </p:sp>
      <p:pic>
        <p:nvPicPr>
          <p:cNvPr id="25629" name="Grafik 110">
            <a:extLst>
              <a:ext uri="{FF2B5EF4-FFF2-40B4-BE49-F238E27FC236}">
                <a16:creationId xmlns:a16="http://schemas.microsoft.com/office/drawing/2014/main" id="{220977A4-2C1B-D14B-AED9-29A26681F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7313" y="8893175"/>
            <a:ext cx="9366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0" name="Grafik 112">
            <a:extLst>
              <a:ext uri="{FF2B5EF4-FFF2-40B4-BE49-F238E27FC236}">
                <a16:creationId xmlns:a16="http://schemas.microsoft.com/office/drawing/2014/main" id="{EBF54A62-427B-CD4C-B9C6-1078E55F8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64438" y="3330575"/>
            <a:ext cx="9366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1" name="Grafik 81953" descr="Zwei Männer">
            <a:extLst>
              <a:ext uri="{FF2B5EF4-FFF2-40B4-BE49-F238E27FC236}">
                <a16:creationId xmlns:a16="http://schemas.microsoft.com/office/drawing/2014/main" id="{FC912294-EBF5-9047-B425-EE0FCC63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25638" y="5997575"/>
            <a:ext cx="9366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2" name="Grafik 81955" descr="Benutzer">
            <a:extLst>
              <a:ext uri="{FF2B5EF4-FFF2-40B4-BE49-F238E27FC236}">
                <a16:creationId xmlns:a16="http://schemas.microsoft.com/office/drawing/2014/main" id="{586C543C-6327-7B44-BC0F-A11DCE9C9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0" y="6172200"/>
            <a:ext cx="9366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3" name="Grafik 81969" descr="Senden">
            <a:extLst>
              <a:ext uri="{FF2B5EF4-FFF2-40B4-BE49-F238E27FC236}">
                <a16:creationId xmlns:a16="http://schemas.microsoft.com/office/drawing/2014/main" id="{674FAFBF-D909-744C-ADE3-67AD41D2B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64438" y="6019800"/>
            <a:ext cx="9366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4" name="Grafik 81957">
            <a:extLst>
              <a:ext uri="{FF2B5EF4-FFF2-40B4-BE49-F238E27FC236}">
                <a16:creationId xmlns:a16="http://schemas.microsoft.com/office/drawing/2014/main" id="{5D0C46EA-DB22-9541-B49A-EBAB1A23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8750" y="6096000"/>
            <a:ext cx="79216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5" name="Grafik 113">
            <a:extLst>
              <a:ext uri="{FF2B5EF4-FFF2-40B4-BE49-F238E27FC236}">
                <a16:creationId xmlns:a16="http://schemas.microsoft.com/office/drawing/2014/main" id="{15CD90D2-081A-A443-AE8A-4C7AF8CE3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8750" y="3276600"/>
            <a:ext cx="79216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6" name="Grafik 81971" descr="Stadt">
            <a:extLst>
              <a:ext uri="{FF2B5EF4-FFF2-40B4-BE49-F238E27FC236}">
                <a16:creationId xmlns:a16="http://schemas.microsoft.com/office/drawing/2014/main" id="{555CAF88-3544-E642-8738-F53259A43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75550" y="8991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EA447F4-8E19-B548-BF87-8206F83C3959}"/>
              </a:ext>
            </a:extLst>
          </p:cNvPr>
          <p:cNvSpPr txBox="1"/>
          <p:nvPr/>
        </p:nvSpPr>
        <p:spPr>
          <a:xfrm>
            <a:off x="18214816" y="11506200"/>
            <a:ext cx="5040312" cy="685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eaLnBrk="1" hangingPunct="1"/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de-DE" sz="4000"/>
              <a:t>Business Case</a:t>
            </a:r>
          </a:p>
        </p:txBody>
      </p:sp>
      <p:cxnSp>
        <p:nvCxnSpPr>
          <p:cNvPr id="44" name="Gewinkelte Verbindung 43">
            <a:extLst>
              <a:ext uri="{FF2B5EF4-FFF2-40B4-BE49-F238E27FC236}">
                <a16:creationId xmlns:a16="http://schemas.microsoft.com/office/drawing/2014/main" id="{A3D031CF-CF13-7648-BFD8-038B9C2CF99D}"/>
              </a:ext>
            </a:extLst>
          </p:cNvPr>
          <p:cNvCxnSpPr>
            <a:stCxn id="6" idx="3"/>
          </p:cNvCxnSpPr>
          <p:nvPr/>
        </p:nvCxnSpPr>
        <p:spPr>
          <a:xfrm flipH="1">
            <a:off x="22480588" y="4833938"/>
            <a:ext cx="15875" cy="5834062"/>
          </a:xfrm>
          <a:prstGeom prst="bentConnector4">
            <a:avLst>
              <a:gd name="adj1" fmla="val -3303326"/>
              <a:gd name="adj2" fmla="val 10011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5409C45-95B1-334B-B988-6403FF88621A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2496463" y="7613650"/>
            <a:ext cx="5175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2C12D45-09AE-304C-BAD4-F54B1CA686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5625" y="376308"/>
            <a:ext cx="9178144" cy="1462152"/>
          </a:xfrm>
        </p:spPr>
        <p:txBody>
          <a:bodyPr/>
          <a:lstStyle/>
          <a:p>
            <a:r>
              <a:rPr lang="de-CH" err="1"/>
              <a:t>Social</a:t>
            </a:r>
            <a:r>
              <a:rPr lang="de-CH"/>
              <a:t> Media Mechanik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23917F4-00A5-4F4F-81DD-4B95BFC35B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F34C3D2-83AE-6E4D-81F7-1E67A36ABBF1}" type="slidenum">
              <a:rPr lang="en-US" altLang="de-DE" smtClean="0"/>
              <a:pPr>
                <a:defRPr/>
              </a:pPr>
              <a:t>6</a:t>
            </a:fld>
            <a:endParaRPr lang="en-US" altLang="de-DE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A6A339EC-9F6C-E84D-9083-0B0DD85F68CC}"/>
              </a:ext>
            </a:extLst>
          </p:cNvPr>
          <p:cNvCxnSpPr>
            <a:cxnSpLocks/>
          </p:cNvCxnSpPr>
          <p:nvPr/>
        </p:nvCxnSpPr>
        <p:spPr>
          <a:xfrm>
            <a:off x="12201749" y="2570925"/>
            <a:ext cx="0" cy="9956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1532C6A7-6EF4-0E4D-8EEA-9949E7C5A5FB}"/>
              </a:ext>
            </a:extLst>
          </p:cNvPr>
          <p:cNvSpPr txBox="1">
            <a:spLocks/>
          </p:cNvSpPr>
          <p:nvPr/>
        </p:nvSpPr>
        <p:spPr bwMode="auto">
          <a:xfrm>
            <a:off x="14311347" y="369682"/>
            <a:ext cx="9178144" cy="146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3852" tIns="121926" rIns="243852" bIns="121926" numCol="1" anchor="t" anchorCtr="0" compatLnSpc="1">
            <a:prstTxWarp prst="textNoShape">
              <a:avLst/>
            </a:prstTxWarp>
            <a:noAutofit/>
          </a:bodyPr>
          <a:lstStyle>
            <a:lvl1pPr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20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defRPr>
            </a:lvl1pPr>
            <a:lvl2pPr marL="1219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2pPr>
            <a:lvl3pPr marL="24384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3pPr>
            <a:lvl4pPr marL="36576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4pPr>
            <a:lvl5pPr marL="4876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7500" kern="1200">
                <a:solidFill>
                  <a:schemeClr val="accent2"/>
                </a:solidFill>
                <a:latin typeface="Lato Black"/>
                <a:ea typeface="ＭＳ Ｐゴシック" panose="020B0600070205080204" pitchFamily="34" charset="-128"/>
                <a:cs typeface="Lato Black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Buchungsprozess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4E1BFF8-6A36-0E43-B307-2D3A157DFFF8}"/>
              </a:ext>
            </a:extLst>
          </p:cNvPr>
          <p:cNvGrpSpPr/>
          <p:nvPr/>
        </p:nvGrpSpPr>
        <p:grpSpPr>
          <a:xfrm>
            <a:off x="2381161" y="2488177"/>
            <a:ext cx="7324024" cy="4371417"/>
            <a:chOff x="674687" y="793750"/>
            <a:chExt cx="23037800" cy="1212850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115904A6-0F9B-F145-B864-9254534C1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687" y="793750"/>
              <a:ext cx="23037800" cy="121285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D566B58-5854-1049-92FE-167D34757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149" y="813308"/>
              <a:ext cx="12915900" cy="10845800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CDCB78F-3D37-7D4F-83EF-1FD5A7304D61}"/>
              </a:ext>
            </a:extLst>
          </p:cNvPr>
          <p:cNvGrpSpPr/>
          <p:nvPr/>
        </p:nvGrpSpPr>
        <p:grpSpPr>
          <a:xfrm>
            <a:off x="14104744" y="2488177"/>
            <a:ext cx="7324024" cy="4371417"/>
            <a:chOff x="674687" y="793750"/>
            <a:chExt cx="23037800" cy="1212850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9EC7631-6315-6848-8A37-2B6EA33E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687" y="793750"/>
              <a:ext cx="23037800" cy="12128500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2926A45-AD13-D643-90F0-67D12315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86196" y="994664"/>
              <a:ext cx="11137900" cy="10922000"/>
            </a:xfrm>
            <a:prstGeom prst="rect">
              <a:avLst/>
            </a:prstGeom>
          </p:spPr>
        </p:pic>
      </p:grpSp>
      <p:sp>
        <p:nvSpPr>
          <p:cNvPr id="15" name="Textfeld 16">
            <a:extLst>
              <a:ext uri="{FF2B5EF4-FFF2-40B4-BE49-F238E27FC236}">
                <a16:creationId xmlns:a16="http://schemas.microsoft.com/office/drawing/2014/main" id="{44E865F4-0DA5-0249-AD33-3C30139C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707" y="7619177"/>
            <a:ext cx="10800000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de-DE" altLang="de-DE" err="1">
                <a:cs typeface="Calibri" panose="020F0502020204030204" pitchFamily="34" charset="0"/>
              </a:rPr>
              <a:t>Influencer</a:t>
            </a:r>
            <a:r>
              <a:rPr lang="de-DE" altLang="de-DE">
                <a:cs typeface="Calibri" panose="020F0502020204030204" pitchFamily="34" charset="0"/>
              </a:rPr>
              <a:t> als Träger von Botschaften über Plattformen</a:t>
            </a:r>
          </a:p>
          <a:p>
            <a:pPr eaLnBrk="1" hangingPunct="1"/>
            <a:endParaRPr lang="de-DE" altLang="de-DE" sz="2000">
              <a:cs typeface="Calibri" panose="020F0502020204030204" pitchFamily="34" charset="0"/>
            </a:endParaRPr>
          </a:p>
          <a:p>
            <a:pPr eaLnBrk="1" hangingPunct="1"/>
            <a:r>
              <a:rPr lang="de-DE" altLang="de-DE">
                <a:cs typeface="Calibri" panose="020F0502020204030204" pitchFamily="34" charset="0"/>
              </a:rPr>
              <a:t>Veränderte Sprache der Kommunikation (keine Einweg-Kommunikation) </a:t>
            </a:r>
          </a:p>
        </p:txBody>
      </p:sp>
      <p:sp>
        <p:nvSpPr>
          <p:cNvPr id="16" name="Textfeld 29">
            <a:extLst>
              <a:ext uri="{FF2B5EF4-FFF2-40B4-BE49-F238E27FC236}">
                <a16:creationId xmlns:a16="http://schemas.microsoft.com/office/drawing/2014/main" id="{E04C9E1E-EA9A-E84F-AD00-F9D157918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7690" y="7641930"/>
            <a:ext cx="10800000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de-DE" altLang="de-DE">
                <a:cs typeface="Calibri" panose="020F0502020204030204" pitchFamily="34" charset="0"/>
              </a:rPr>
              <a:t>2018 wurden 50% der Übernachtungen in der Schweiz online generiert		 </a:t>
            </a:r>
            <a:r>
              <a:rPr lang="de-DE" altLang="de-DE" sz="3600" i="1">
                <a:cs typeface="Calibri" panose="020F0502020204030204" pitchFamily="34" charset="0"/>
              </a:rPr>
              <a:t>(</a:t>
            </a:r>
            <a:r>
              <a:rPr lang="de-DE" altLang="de-DE" sz="3600" i="1" err="1">
                <a:cs typeface="Calibri" panose="020F0502020204030204" pitchFamily="34" charset="0"/>
              </a:rPr>
              <a:t>Hotelleriesuisse</a:t>
            </a:r>
            <a:r>
              <a:rPr lang="de-DE" altLang="de-DE" sz="3600" i="1">
                <a:cs typeface="Calibri" panose="020F0502020204030204" pitchFamily="34" charset="0"/>
              </a:rPr>
              <a:t>, 2018)</a:t>
            </a:r>
          </a:p>
          <a:p>
            <a:pPr eaLnBrk="1" hangingPunct="1"/>
            <a:endParaRPr lang="de-DE" altLang="de-DE" sz="2000">
              <a:cs typeface="Calibri" panose="020F0502020204030204" pitchFamily="34" charset="0"/>
            </a:endParaRPr>
          </a:p>
          <a:p>
            <a:pPr eaLnBrk="1" hangingPunct="1"/>
            <a:r>
              <a:rPr lang="de-DE" altLang="de-DE">
                <a:cs typeface="Calibri" panose="020F0502020204030204" pitchFamily="34" charset="0"/>
              </a:rPr>
              <a:t>Trend von Buchung direkt beim Hotel zu Online-Buchungsplattform (Abhängigkeit)</a:t>
            </a:r>
          </a:p>
        </p:txBody>
      </p:sp>
    </p:spTree>
    <p:extLst>
      <p:ext uri="{BB962C8B-B14F-4D97-AF65-F5344CB8AC3E}">
        <p14:creationId xmlns:p14="http://schemas.microsoft.com/office/powerpoint/2010/main" val="305873833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fik 72">
            <a:extLst>
              <a:ext uri="{FF2B5EF4-FFF2-40B4-BE49-F238E27FC236}">
                <a16:creationId xmlns:a16="http://schemas.microsoft.com/office/drawing/2014/main" id="{FE68D07F-BE67-6F4E-8400-5A9669BC7C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7187" y="9418320"/>
            <a:ext cx="17679988" cy="4464852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29263A-E882-2145-B566-19E30D0E9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Beschreibung des Vorgehens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57A7CF-F672-FA4E-B0B3-5C4D6AC90F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2565274-3B9F-F242-996E-73964514835A}" type="slidenum">
              <a:rPr lang="en-US" altLang="de-DE" smtClean="0"/>
              <a:pPr>
                <a:defRPr/>
              </a:pPr>
              <a:t>7</a:t>
            </a:fld>
            <a:endParaRPr lang="en-US" altLang="de-DE"/>
          </a:p>
        </p:txBody>
      </p:sp>
      <p:sp>
        <p:nvSpPr>
          <p:cNvPr id="74" name="Rechtwinkliges Dreieck 73">
            <a:extLst>
              <a:ext uri="{FF2B5EF4-FFF2-40B4-BE49-F238E27FC236}">
                <a16:creationId xmlns:a16="http://schemas.microsoft.com/office/drawing/2014/main" id="{23701F72-169D-0F43-ABB2-FDF357A6E2F1}"/>
              </a:ext>
            </a:extLst>
          </p:cNvPr>
          <p:cNvSpPr/>
          <p:nvPr/>
        </p:nvSpPr>
        <p:spPr>
          <a:xfrm flipV="1">
            <a:off x="5564187" y="8762998"/>
            <a:ext cx="7772400" cy="32004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Parallelogramm 74">
            <a:extLst>
              <a:ext uri="{FF2B5EF4-FFF2-40B4-BE49-F238E27FC236}">
                <a16:creationId xmlns:a16="http://schemas.microsoft.com/office/drawing/2014/main" id="{865F67D3-E62F-E14C-87FC-65B17237A63B}"/>
              </a:ext>
            </a:extLst>
          </p:cNvPr>
          <p:cNvSpPr/>
          <p:nvPr/>
        </p:nvSpPr>
        <p:spPr>
          <a:xfrm>
            <a:off x="-379413" y="8098847"/>
            <a:ext cx="13731131" cy="5769553"/>
          </a:xfrm>
          <a:prstGeom prst="parallelogram">
            <a:avLst>
              <a:gd name="adj" fmla="val 63647"/>
            </a:avLst>
          </a:prstGeom>
          <a:solidFill>
            <a:srgbClr val="F7F1F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" name="Parallelogramm 75">
            <a:extLst>
              <a:ext uri="{FF2B5EF4-FFF2-40B4-BE49-F238E27FC236}">
                <a16:creationId xmlns:a16="http://schemas.microsoft.com/office/drawing/2014/main" id="{870E56C9-DAC4-7747-A154-CC5C4316828E}"/>
              </a:ext>
            </a:extLst>
          </p:cNvPr>
          <p:cNvSpPr/>
          <p:nvPr/>
        </p:nvSpPr>
        <p:spPr>
          <a:xfrm>
            <a:off x="6707187" y="11399520"/>
            <a:ext cx="17221200" cy="2487168"/>
          </a:xfrm>
          <a:prstGeom prst="parallelogram">
            <a:avLst>
              <a:gd name="adj" fmla="val 63647"/>
            </a:avLst>
          </a:prstGeom>
          <a:solidFill>
            <a:srgbClr val="F7F1F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Parallelogramm 76">
            <a:extLst>
              <a:ext uri="{FF2B5EF4-FFF2-40B4-BE49-F238E27FC236}">
                <a16:creationId xmlns:a16="http://schemas.microsoft.com/office/drawing/2014/main" id="{DDCFE69B-2718-F843-9506-579D8A95D2C5}"/>
              </a:ext>
            </a:extLst>
          </p:cNvPr>
          <p:cNvSpPr/>
          <p:nvPr/>
        </p:nvSpPr>
        <p:spPr>
          <a:xfrm>
            <a:off x="687387" y="8586386"/>
            <a:ext cx="4547814" cy="5282014"/>
          </a:xfrm>
          <a:prstGeom prst="parallelogram">
            <a:avLst>
              <a:gd name="adj" fmla="val 85492"/>
            </a:avLst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Parallelogramm 77">
            <a:extLst>
              <a:ext uri="{FF2B5EF4-FFF2-40B4-BE49-F238E27FC236}">
                <a16:creationId xmlns:a16="http://schemas.microsoft.com/office/drawing/2014/main" id="{3E7B3A4A-45A8-F642-B34B-EC0172F97C64}"/>
              </a:ext>
            </a:extLst>
          </p:cNvPr>
          <p:cNvSpPr/>
          <p:nvPr/>
        </p:nvSpPr>
        <p:spPr>
          <a:xfrm>
            <a:off x="1982787" y="8586386"/>
            <a:ext cx="4639718" cy="5282014"/>
          </a:xfrm>
          <a:prstGeom prst="parallelogram">
            <a:avLst>
              <a:gd name="adj" fmla="val 85492"/>
            </a:avLst>
          </a:prstGeom>
          <a:solidFill>
            <a:srgbClr val="F7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" name="Eingebuchteter Pfeil nach rechts 40">
            <a:extLst>
              <a:ext uri="{FF2B5EF4-FFF2-40B4-BE49-F238E27FC236}">
                <a16:creationId xmlns:a16="http://schemas.microsoft.com/office/drawing/2014/main" id="{A7D02E55-44EB-0E4D-BB6B-3F3175CF32F2}"/>
              </a:ext>
            </a:extLst>
          </p:cNvPr>
          <p:cNvSpPr/>
          <p:nvPr/>
        </p:nvSpPr>
        <p:spPr>
          <a:xfrm>
            <a:off x="1121728" y="4658887"/>
            <a:ext cx="22806659" cy="2743199"/>
          </a:xfrm>
          <a:prstGeom prst="notchedRightArrow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2" name="Grafik 41" descr="Forschung">
            <a:extLst>
              <a:ext uri="{FF2B5EF4-FFF2-40B4-BE49-F238E27FC236}">
                <a16:creationId xmlns:a16="http://schemas.microsoft.com/office/drawing/2014/main" id="{4808ED29-95CE-5548-ACC4-80E30D5A0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65787" y="5568701"/>
            <a:ext cx="914400" cy="914400"/>
          </a:xfrm>
          <a:prstGeom prst="rect">
            <a:avLst/>
          </a:prstGeom>
        </p:spPr>
      </p:pic>
      <p:pic>
        <p:nvPicPr>
          <p:cNvPr id="43" name="Grafik 42" descr="Kundenbewertung">
            <a:extLst>
              <a:ext uri="{FF2B5EF4-FFF2-40B4-BE49-F238E27FC236}">
                <a16:creationId xmlns:a16="http://schemas.microsoft.com/office/drawing/2014/main" id="{D808B5D5-D372-4149-914A-27C3EE154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2587" y="5568701"/>
            <a:ext cx="914400" cy="914400"/>
          </a:xfrm>
          <a:prstGeom prst="rect">
            <a:avLst/>
          </a:prstGeom>
        </p:spPr>
      </p:pic>
      <p:pic>
        <p:nvPicPr>
          <p:cNvPr id="44" name="Grafik 43" descr="Liste">
            <a:extLst>
              <a:ext uri="{FF2B5EF4-FFF2-40B4-BE49-F238E27FC236}">
                <a16:creationId xmlns:a16="http://schemas.microsoft.com/office/drawing/2014/main" id="{85CE9A33-E250-E94E-975C-4BB69FEE54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6587" y="5568701"/>
            <a:ext cx="914400" cy="914400"/>
          </a:xfrm>
          <a:prstGeom prst="rect">
            <a:avLst/>
          </a:prstGeom>
        </p:spPr>
      </p:pic>
      <p:pic>
        <p:nvPicPr>
          <p:cNvPr id="45" name="Grafik 44" descr="Dokument">
            <a:extLst>
              <a:ext uri="{FF2B5EF4-FFF2-40B4-BE49-F238E27FC236}">
                <a16:creationId xmlns:a16="http://schemas.microsoft.com/office/drawing/2014/main" id="{BE87C9EA-60D0-3045-BF1C-E8BD75A0F5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54787" y="5568701"/>
            <a:ext cx="914400" cy="914400"/>
          </a:xfrm>
          <a:prstGeom prst="rect">
            <a:avLst/>
          </a:prstGeom>
        </p:spPr>
      </p:pic>
      <p:pic>
        <p:nvPicPr>
          <p:cNvPr id="46" name="Grafik 45" descr="Münzen">
            <a:extLst>
              <a:ext uri="{FF2B5EF4-FFF2-40B4-BE49-F238E27FC236}">
                <a16:creationId xmlns:a16="http://schemas.microsoft.com/office/drawing/2014/main" id="{E6440D55-5C76-4B4B-94B6-463B840449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727987" y="5568701"/>
            <a:ext cx="914400" cy="914400"/>
          </a:xfrm>
          <a:prstGeom prst="rect">
            <a:avLst/>
          </a:prstGeom>
        </p:spPr>
      </p:pic>
      <p:pic>
        <p:nvPicPr>
          <p:cNvPr id="47" name="Grafik 46" descr="Schraubenschlüssel">
            <a:extLst>
              <a:ext uri="{FF2B5EF4-FFF2-40B4-BE49-F238E27FC236}">
                <a16:creationId xmlns:a16="http://schemas.microsoft.com/office/drawing/2014/main" id="{19598E80-2E2D-0640-8697-52A0579F18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565187" y="5568701"/>
            <a:ext cx="914400" cy="914400"/>
          </a:xfrm>
          <a:prstGeom prst="rect">
            <a:avLst/>
          </a:prstGeom>
        </p:spPr>
      </p:pic>
      <p:pic>
        <p:nvPicPr>
          <p:cNvPr id="48" name="Grafik 47" descr="Glühlampe">
            <a:extLst>
              <a:ext uri="{FF2B5EF4-FFF2-40B4-BE49-F238E27FC236}">
                <a16:creationId xmlns:a16="http://schemas.microsoft.com/office/drawing/2014/main" id="{C7E2DBF0-8611-2D4F-8C85-3F9930E8E9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16987" y="5568701"/>
            <a:ext cx="914400" cy="914400"/>
          </a:xfrm>
          <a:prstGeom prst="rect">
            <a:avLst/>
          </a:prstGeom>
        </p:spPr>
      </p:pic>
      <p:pic>
        <p:nvPicPr>
          <p:cNvPr id="49" name="Grafik 48" descr="Balkendiagramm">
            <a:extLst>
              <a:ext uri="{FF2B5EF4-FFF2-40B4-BE49-F238E27FC236}">
                <a16:creationId xmlns:a16="http://schemas.microsoft.com/office/drawing/2014/main" id="{BFFE09D4-A54B-204F-AE50-F900FA73B1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79187" y="5568701"/>
            <a:ext cx="914400" cy="914400"/>
          </a:xfrm>
          <a:prstGeom prst="rect">
            <a:avLst/>
          </a:prstGeom>
        </p:spPr>
      </p:pic>
      <p:pic>
        <p:nvPicPr>
          <p:cNvPr id="50" name="Grafik 49" descr="Präsentation mit Balkendiagramm">
            <a:extLst>
              <a:ext uri="{FF2B5EF4-FFF2-40B4-BE49-F238E27FC236}">
                <a16:creationId xmlns:a16="http://schemas.microsoft.com/office/drawing/2014/main" id="{57BC50CD-950A-5543-93D0-F20A3DF1D6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003587" y="5568701"/>
            <a:ext cx="914400" cy="914400"/>
          </a:xfrm>
          <a:prstGeom prst="rect">
            <a:avLst/>
          </a:prstGeom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6F45552-04AB-A743-B0A7-7737BE3D1E15}"/>
              </a:ext>
            </a:extLst>
          </p:cNvPr>
          <p:cNvSpPr/>
          <p:nvPr/>
        </p:nvSpPr>
        <p:spPr>
          <a:xfrm>
            <a:off x="20148867" y="3287287"/>
            <a:ext cx="2268000" cy="1981200"/>
          </a:xfrm>
          <a:prstGeom prst="rect">
            <a:avLst/>
          </a:prstGeom>
          <a:solidFill>
            <a:schemeClr val="accent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>
                <a:solidFill>
                  <a:schemeClr val="tx1"/>
                </a:solidFill>
              </a:rPr>
              <a:t>Business Case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FDD96FA-E5BA-3045-8E5E-2359C4DEE930}"/>
              </a:ext>
            </a:extLst>
          </p:cNvPr>
          <p:cNvSpPr/>
          <p:nvPr/>
        </p:nvSpPr>
        <p:spPr>
          <a:xfrm>
            <a:off x="3613467" y="3287287"/>
            <a:ext cx="2268000" cy="1981200"/>
          </a:xfrm>
          <a:prstGeom prst="rect">
            <a:avLst/>
          </a:prstGeom>
          <a:solidFill>
            <a:schemeClr val="accent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>
                <a:solidFill>
                  <a:schemeClr val="tx1"/>
                </a:solidFill>
              </a:rPr>
              <a:t>Organisation Zusammen-arbeit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059881C3-413E-454F-9DBA-58EA207BD249}"/>
              </a:ext>
            </a:extLst>
          </p:cNvPr>
          <p:cNvSpPr/>
          <p:nvPr/>
        </p:nvSpPr>
        <p:spPr>
          <a:xfrm>
            <a:off x="8337867" y="3287287"/>
            <a:ext cx="2268000" cy="1981200"/>
          </a:xfrm>
          <a:prstGeom prst="rect">
            <a:avLst/>
          </a:prstGeom>
          <a:solidFill>
            <a:schemeClr val="accent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>
                <a:solidFill>
                  <a:schemeClr val="tx1"/>
                </a:solidFill>
              </a:rPr>
              <a:t>1. Run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3E1815CE-99E3-9940-BD3A-C452CE79EF73}"/>
              </a:ext>
            </a:extLst>
          </p:cNvPr>
          <p:cNvSpPr/>
          <p:nvPr/>
        </p:nvSpPr>
        <p:spPr>
          <a:xfrm>
            <a:off x="10700067" y="3287287"/>
            <a:ext cx="2268000" cy="1981200"/>
          </a:xfrm>
          <a:prstGeom prst="rect">
            <a:avLst/>
          </a:prstGeom>
          <a:solidFill>
            <a:schemeClr val="accent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>
                <a:solidFill>
                  <a:schemeClr val="tx1"/>
                </a:solidFill>
              </a:rPr>
              <a:t>2. Run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066E1BE-14E5-9540-B976-241FA90FE61F}"/>
              </a:ext>
            </a:extLst>
          </p:cNvPr>
          <p:cNvSpPr/>
          <p:nvPr/>
        </p:nvSpPr>
        <p:spPr>
          <a:xfrm>
            <a:off x="13062267" y="3287287"/>
            <a:ext cx="2268000" cy="1981200"/>
          </a:xfrm>
          <a:prstGeom prst="rect">
            <a:avLst/>
          </a:prstGeom>
          <a:solidFill>
            <a:schemeClr val="accent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 err="1">
                <a:solidFill>
                  <a:schemeClr val="tx1"/>
                </a:solidFill>
              </a:rPr>
              <a:t>Datenauf</a:t>
            </a:r>
            <a:r>
              <a:rPr lang="de-DE" sz="2400">
                <a:solidFill>
                  <a:schemeClr val="tx1"/>
                </a:solidFill>
              </a:rPr>
              <a:t>-bereitung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027BE1C5-7E0B-6249-80D8-0FD0CBB05B0C}"/>
              </a:ext>
            </a:extLst>
          </p:cNvPr>
          <p:cNvSpPr/>
          <p:nvPr/>
        </p:nvSpPr>
        <p:spPr>
          <a:xfrm>
            <a:off x="15424467" y="3287287"/>
            <a:ext cx="2268000" cy="1981200"/>
          </a:xfrm>
          <a:prstGeom prst="rect">
            <a:avLst/>
          </a:prstGeom>
          <a:solidFill>
            <a:schemeClr val="accent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 err="1">
                <a:solidFill>
                  <a:schemeClr val="tx1"/>
                </a:solidFill>
              </a:rPr>
              <a:t>Datenvi</a:t>
            </a:r>
            <a:r>
              <a:rPr lang="de-DE" sz="2400">
                <a:solidFill>
                  <a:schemeClr val="tx1"/>
                </a:solidFill>
              </a:rPr>
              <a:t>-</a:t>
            </a:r>
          </a:p>
          <a:p>
            <a:pPr lvl="0" algn="ctr"/>
            <a:r>
              <a:rPr lang="de-DE" sz="2400" err="1">
                <a:solidFill>
                  <a:schemeClr val="tx1"/>
                </a:solidFill>
              </a:rPr>
              <a:t>sualisierung</a:t>
            </a:r>
            <a:endParaRPr lang="de-DE" sz="240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644BD2B3-DA6C-EB49-8710-8DF8626D2386}"/>
              </a:ext>
            </a:extLst>
          </p:cNvPr>
          <p:cNvSpPr/>
          <p:nvPr/>
        </p:nvSpPr>
        <p:spPr>
          <a:xfrm>
            <a:off x="5975667" y="3287287"/>
            <a:ext cx="2268000" cy="1981200"/>
          </a:xfrm>
          <a:prstGeom prst="rect">
            <a:avLst/>
          </a:prstGeom>
          <a:solidFill>
            <a:schemeClr val="accent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>
                <a:solidFill>
                  <a:schemeClr val="tx1"/>
                </a:solidFill>
              </a:rPr>
              <a:t>Erste Testskripte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F56FAF8-C006-5249-A675-DDD089BF9AE9}"/>
              </a:ext>
            </a:extLst>
          </p:cNvPr>
          <p:cNvSpPr/>
          <p:nvPr/>
        </p:nvSpPr>
        <p:spPr>
          <a:xfrm>
            <a:off x="1251267" y="3287287"/>
            <a:ext cx="2268000" cy="1981200"/>
          </a:xfrm>
          <a:prstGeom prst="rect">
            <a:avLst/>
          </a:prstGeom>
          <a:solidFill>
            <a:schemeClr val="accent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>
                <a:solidFill>
                  <a:schemeClr val="tx1"/>
                </a:solidFill>
              </a:rPr>
              <a:t>Konzept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551FACB0-CB03-D54E-B5A1-4270F35D25BF}"/>
              </a:ext>
            </a:extLst>
          </p:cNvPr>
          <p:cNvSpPr/>
          <p:nvPr/>
        </p:nvSpPr>
        <p:spPr>
          <a:xfrm>
            <a:off x="17786667" y="3287287"/>
            <a:ext cx="2268000" cy="1981200"/>
          </a:xfrm>
          <a:prstGeom prst="rect">
            <a:avLst/>
          </a:prstGeom>
          <a:solidFill>
            <a:schemeClr val="accent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>
                <a:solidFill>
                  <a:schemeClr val="tx1"/>
                </a:solidFill>
              </a:rPr>
              <a:t>Datenanalyse</a:t>
            </a:r>
          </a:p>
        </p:txBody>
      </p:sp>
    </p:spTree>
    <p:extLst>
      <p:ext uri="{BB962C8B-B14F-4D97-AF65-F5344CB8AC3E}">
        <p14:creationId xmlns:p14="http://schemas.microsoft.com/office/powerpoint/2010/main" val="108177113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nummernplatzhalter 3">
            <a:extLst>
              <a:ext uri="{FF2B5EF4-FFF2-40B4-BE49-F238E27FC236}">
                <a16:creationId xmlns:a16="http://schemas.microsoft.com/office/drawing/2014/main" id="{9FEB92A9-E754-B04D-B9C6-907ACB667E4C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A0C0087-DC04-A043-8F2F-13625E7B1B17}" type="slidenum">
              <a:rPr lang="en-US" altLang="de-DE" smtClean="0"/>
              <a:pPr/>
              <a:t>8</a:t>
            </a:fld>
            <a:endParaRPr lang="en-US" altLang="de-DE"/>
          </a:p>
        </p:txBody>
      </p:sp>
      <p:sp>
        <p:nvSpPr>
          <p:cNvPr id="46" name="Textplatzhalter 1">
            <a:extLst>
              <a:ext uri="{FF2B5EF4-FFF2-40B4-BE49-F238E27FC236}">
                <a16:creationId xmlns:a16="http://schemas.microsoft.com/office/drawing/2014/main" id="{12D0D0AA-542E-3D47-B498-1658E45F10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963" y="376238"/>
            <a:ext cx="19429412" cy="1462087"/>
          </a:xfrm>
        </p:spPr>
        <p:txBody>
          <a:bodyPr/>
          <a:lstStyle/>
          <a:p>
            <a:pPr eaLnBrk="1" hangingPunct="1">
              <a:defRPr/>
            </a:pPr>
            <a:r>
              <a:rPr lang="de-DE" altLang="de-DE">
                <a:solidFill>
                  <a:schemeClr val="bg2">
                    <a:lumMod val="50000"/>
                  </a:schemeClr>
                </a:solidFill>
              </a:rPr>
              <a:t>Konzept</a:t>
            </a:r>
          </a:p>
        </p:txBody>
      </p:sp>
      <p:sp>
        <p:nvSpPr>
          <p:cNvPr id="10" name="Rechtwinkliges Dreieck 9">
            <a:extLst>
              <a:ext uri="{FF2B5EF4-FFF2-40B4-BE49-F238E27FC236}">
                <a16:creationId xmlns:a16="http://schemas.microsoft.com/office/drawing/2014/main" id="{B5266DBF-7829-9F43-B4B0-23FE24904AD2}"/>
              </a:ext>
            </a:extLst>
          </p:cNvPr>
          <p:cNvSpPr/>
          <p:nvPr/>
        </p:nvSpPr>
        <p:spPr>
          <a:xfrm flipV="1">
            <a:off x="15698788" y="9753600"/>
            <a:ext cx="6934200" cy="32766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83E63538-883C-A545-AA6E-3726D200326F}"/>
              </a:ext>
            </a:extLst>
          </p:cNvPr>
          <p:cNvSpPr/>
          <p:nvPr/>
        </p:nvSpPr>
        <p:spPr>
          <a:xfrm>
            <a:off x="2058988" y="7830747"/>
            <a:ext cx="20269200" cy="3215640"/>
          </a:xfrm>
          <a:prstGeom prst="parallelogram">
            <a:avLst>
              <a:gd name="adj" fmla="val 24676"/>
            </a:avLst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3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Annahmen: </a:t>
            </a:r>
          </a:p>
          <a:p>
            <a:pPr marL="457200" indent="-457200">
              <a:buFontTx/>
              <a:buChar char="-"/>
              <a:defRPr/>
            </a:pPr>
            <a:r>
              <a:rPr lang="de-DE" sz="3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Nach einem </a:t>
            </a:r>
            <a:r>
              <a:rPr lang="de-DE" sz="3600" err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Influencerpost</a:t>
            </a:r>
            <a:r>
              <a:rPr lang="de-DE" sz="3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ist innert weniger Minuten/Stunden eine erhöhte Aufmerksamkeit bemerkbar</a:t>
            </a:r>
          </a:p>
          <a:p>
            <a:pPr marL="457200" indent="-457200">
              <a:buFontTx/>
              <a:buChar char="-"/>
              <a:defRPr/>
            </a:pPr>
            <a:r>
              <a:rPr lang="de-DE" sz="3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Erhöhte Buchungsraten und konkrete Buchungsabsichten sind jedoch erst später erkennbar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47B7113-98E9-C449-803C-CBDC177777E1}"/>
              </a:ext>
            </a:extLst>
          </p:cNvPr>
          <p:cNvGrpSpPr/>
          <p:nvPr/>
        </p:nvGrpSpPr>
        <p:grpSpPr>
          <a:xfrm>
            <a:off x="3201988" y="3282696"/>
            <a:ext cx="18059400" cy="3794796"/>
            <a:chOff x="3201988" y="3282696"/>
            <a:chExt cx="18059400" cy="3794796"/>
          </a:xfrm>
        </p:grpSpPr>
        <p:sp>
          <p:nvSpPr>
            <p:cNvPr id="29700" name="Textfeld 48">
              <a:extLst>
                <a:ext uri="{FF2B5EF4-FFF2-40B4-BE49-F238E27FC236}">
                  <a16:creationId xmlns:a16="http://schemas.microsoft.com/office/drawing/2014/main" id="{C59431C1-28FF-7F46-9037-01AEE979B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1988" y="3291840"/>
              <a:ext cx="18059400" cy="3785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de-DE" altLang="de-DE">
                  <a:cs typeface="Calibri" panose="020F0502020204030204" pitchFamily="34" charset="0"/>
                </a:rPr>
                <a:t>	Suche nach Hotel-</a:t>
              </a:r>
              <a:r>
                <a:rPr lang="de-DE" altLang="de-DE" err="1">
                  <a:cs typeface="Calibri" panose="020F0502020204030204" pitchFamily="34" charset="0"/>
                </a:rPr>
                <a:t>Influencerposts</a:t>
              </a:r>
              <a:r>
                <a:rPr lang="de-DE" altLang="de-DE">
                  <a:cs typeface="Calibri" panose="020F0502020204030204" pitchFamily="34" charset="0"/>
                </a:rPr>
                <a:t> 						(Kriterien: mind. 100‘000 Follower, max. 24 Stunden alt)</a:t>
              </a:r>
            </a:p>
            <a:p>
              <a:pPr eaLnBrk="1" hangingPunct="1"/>
              <a:endParaRPr lang="de-DE" altLang="de-DE">
                <a:cs typeface="Calibri" panose="020F0502020204030204" pitchFamily="34" charset="0"/>
              </a:endParaRPr>
            </a:p>
            <a:p>
              <a:pPr eaLnBrk="1" hangingPunct="1"/>
              <a:r>
                <a:rPr lang="de-DE" altLang="de-DE">
                  <a:cs typeface="Calibri" panose="020F0502020204030204" pitchFamily="34" charset="0"/>
                </a:rPr>
                <a:t>	Hotelpreise über gefundene Hotels und Destinationen beobachten</a:t>
              </a:r>
            </a:p>
            <a:p>
              <a:pPr eaLnBrk="1" hangingPunct="1"/>
              <a:endParaRPr lang="de-DE" altLang="de-DE">
                <a:solidFill>
                  <a:schemeClr val="tx2"/>
                </a:solidFill>
                <a:latin typeface="Raleway Light" panose="020B0403030101060003" pitchFamily="34" charset="77"/>
              </a:endParaRPr>
            </a:p>
          </p:txBody>
        </p:sp>
        <p:pic>
          <p:nvPicPr>
            <p:cNvPr id="5" name="Grafik 4" descr="Forschung">
              <a:extLst>
                <a:ext uri="{FF2B5EF4-FFF2-40B4-BE49-F238E27FC236}">
                  <a16:creationId xmlns:a16="http://schemas.microsoft.com/office/drawing/2014/main" id="{1BE48986-C3E9-2841-A4D4-A7429E49A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4179" y="5513832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Tropische Szenerie">
              <a:extLst>
                <a:ext uri="{FF2B5EF4-FFF2-40B4-BE49-F238E27FC236}">
                  <a16:creationId xmlns:a16="http://schemas.microsoft.com/office/drawing/2014/main" id="{9EC51794-E982-7548-8511-45C1910B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14179" y="328269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Grafik 4">
            <a:extLst>
              <a:ext uri="{FF2B5EF4-FFF2-40B4-BE49-F238E27FC236}">
                <a16:creationId xmlns:a16="http://schemas.microsoft.com/office/drawing/2014/main" id="{02160543-52DF-384E-8DFD-FC1B591A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09760" y="7757945"/>
            <a:ext cx="14877415" cy="615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Slide Number Placeholder 2">
            <a:extLst>
              <a:ext uri="{FF2B5EF4-FFF2-40B4-BE49-F238E27FC236}">
                <a16:creationId xmlns:a16="http://schemas.microsoft.com/office/drawing/2014/main" id="{D1EE8A25-9BD3-8647-B1BA-889013035B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99F142D-1277-AC4E-9115-09D034402A84}" type="slidenum">
              <a:rPr lang="en-US" altLang="de-DE" sz="2400" smtClean="0">
                <a:solidFill>
                  <a:schemeClr val="bg1"/>
                </a:solidFill>
                <a:latin typeface="Raleway Regular" panose="020B0503030101060003" pitchFamily="34" charset="77"/>
              </a:rPr>
              <a:pPr/>
              <a:t>9</a:t>
            </a:fld>
            <a:endParaRPr lang="en-US" altLang="de-DE" sz="2400">
              <a:solidFill>
                <a:schemeClr val="bg1"/>
              </a:solidFill>
              <a:latin typeface="Raleway Regular" panose="020B0503030101060003" pitchFamily="34" charset="77"/>
            </a:endParaRPr>
          </a:p>
        </p:txBody>
      </p:sp>
      <p:sp>
        <p:nvSpPr>
          <p:cNvPr id="19458" name="Text Placeholder 3">
            <a:extLst>
              <a:ext uri="{FF2B5EF4-FFF2-40B4-BE49-F238E27FC236}">
                <a16:creationId xmlns:a16="http://schemas.microsoft.com/office/drawing/2014/main" id="{E77306AE-84EA-994C-A8CE-47308A15F5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2963" y="376238"/>
            <a:ext cx="19429412" cy="14620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de-DE" err="1">
                <a:solidFill>
                  <a:schemeClr val="bg2">
                    <a:lumMod val="50000"/>
                  </a:schemeClr>
                </a:solidFill>
              </a:rPr>
              <a:t>Forschungsfrage</a:t>
            </a:r>
            <a:endParaRPr lang="en-US" altLang="de-DE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8676" name="Gruppieren 1">
            <a:extLst>
              <a:ext uri="{FF2B5EF4-FFF2-40B4-BE49-F238E27FC236}">
                <a16:creationId xmlns:a16="http://schemas.microsoft.com/office/drawing/2014/main" id="{BF878563-FF7C-AD45-AE6C-DBB05299227D}"/>
              </a:ext>
            </a:extLst>
          </p:cNvPr>
          <p:cNvGrpSpPr>
            <a:grpSpLocks/>
          </p:cNvGrpSpPr>
          <p:nvPr/>
        </p:nvGrpSpPr>
        <p:grpSpPr bwMode="auto">
          <a:xfrm>
            <a:off x="1437196" y="2857951"/>
            <a:ext cx="20269200" cy="4406784"/>
            <a:chOff x="1144588" y="2819400"/>
            <a:chExt cx="20269200" cy="5708477"/>
          </a:xfrm>
        </p:grpSpPr>
        <p:sp>
          <p:nvSpPr>
            <p:cNvPr id="24" name="Parallelogramm 23">
              <a:extLst>
                <a:ext uri="{FF2B5EF4-FFF2-40B4-BE49-F238E27FC236}">
                  <a16:creationId xmlns:a16="http://schemas.microsoft.com/office/drawing/2014/main" id="{401C23DA-D33D-AD42-AA9D-71CCFEC2282A}"/>
                </a:ext>
              </a:extLst>
            </p:cNvPr>
            <p:cNvSpPr/>
            <p:nvPr/>
          </p:nvSpPr>
          <p:spPr>
            <a:xfrm>
              <a:off x="1144588" y="2819400"/>
              <a:ext cx="20269200" cy="5181600"/>
            </a:xfrm>
            <a:prstGeom prst="parallelogram">
              <a:avLst>
                <a:gd name="adj" fmla="val 24676"/>
              </a:avLst>
            </a:pr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CH"/>
            </a:p>
          </p:txBody>
        </p:sp>
        <p:sp>
          <p:nvSpPr>
            <p:cNvPr id="28680" name="TextBox 7">
              <a:extLst>
                <a:ext uri="{FF2B5EF4-FFF2-40B4-BE49-F238E27FC236}">
                  <a16:creationId xmlns:a16="http://schemas.microsoft.com/office/drawing/2014/main" id="{73A838F5-E517-5A4B-AFFB-3034D369E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588" y="3531707"/>
              <a:ext cx="17678400" cy="4996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43852" tIns="121926" rIns="243852" bIns="121926">
              <a:spAutoFit/>
            </a:bodyPr>
            <a:lstStyle>
              <a:lvl1pPr>
                <a:defRPr sz="4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4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4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4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4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21920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de-DE" sz="5400" err="1">
                  <a:cs typeface="Calibri" panose="020F0502020204030204" pitchFamily="34" charset="0"/>
                </a:rPr>
                <a:t>Können</a:t>
              </a:r>
              <a:r>
                <a:rPr lang="en-US" altLang="de-DE" sz="5400">
                  <a:cs typeface="Calibri" panose="020F0502020204030204" pitchFamily="34" charset="0"/>
                </a:rPr>
                <a:t> </a:t>
              </a:r>
              <a:r>
                <a:rPr lang="en-US" altLang="de-DE" sz="5400" err="1">
                  <a:cs typeface="Calibri" panose="020F0502020204030204" pitchFamily="34" charset="0"/>
                </a:rPr>
                <a:t>aufgrund</a:t>
              </a:r>
              <a:r>
                <a:rPr lang="en-US" altLang="de-DE" sz="5400">
                  <a:cs typeface="Calibri" panose="020F0502020204030204" pitchFamily="34" charset="0"/>
                </a:rPr>
                <a:t> von Hotel-</a:t>
              </a:r>
              <a:r>
                <a:rPr lang="en-US" altLang="de-DE" sz="5400" err="1">
                  <a:cs typeface="Calibri" panose="020F0502020204030204" pitchFamily="34" charset="0"/>
                </a:rPr>
                <a:t>Influencerposts</a:t>
              </a:r>
              <a:r>
                <a:rPr lang="en-US" altLang="de-DE" sz="5400">
                  <a:cs typeface="Calibri" panose="020F0502020204030204" pitchFamily="34" charset="0"/>
                </a:rPr>
                <a:t> </a:t>
              </a:r>
              <a:r>
                <a:rPr lang="en-US" altLang="de-DE" sz="5400" err="1">
                  <a:cs typeface="Calibri" panose="020F0502020204030204" pitchFamily="34" charset="0"/>
                </a:rPr>
                <a:t>Anhaltspunkte</a:t>
              </a:r>
              <a:r>
                <a:rPr lang="en-US" altLang="de-DE" sz="5400">
                  <a:cs typeface="Calibri" panose="020F0502020204030204" pitchFamily="34" charset="0"/>
                </a:rPr>
                <a:t> </a:t>
              </a:r>
              <a:r>
                <a:rPr lang="en-US" altLang="de-DE" sz="5400" err="1">
                  <a:cs typeface="Calibri" panose="020F0502020204030204" pitchFamily="34" charset="0"/>
                </a:rPr>
                <a:t>für</a:t>
              </a:r>
              <a:r>
                <a:rPr lang="en-US" altLang="de-DE" sz="5400">
                  <a:cs typeface="Calibri" panose="020F0502020204030204" pitchFamily="34" charset="0"/>
                </a:rPr>
                <a:t> </a:t>
              </a:r>
              <a:r>
                <a:rPr lang="en-US" altLang="de-DE" sz="5400" err="1">
                  <a:cs typeface="Calibri" panose="020F0502020204030204" pitchFamily="34" charset="0"/>
                </a:rPr>
                <a:t>dynamische</a:t>
              </a:r>
              <a:r>
                <a:rPr lang="en-US" altLang="de-DE" sz="5400">
                  <a:cs typeface="Calibri" panose="020F0502020204030204" pitchFamily="34" charset="0"/>
                </a:rPr>
                <a:t> </a:t>
              </a:r>
              <a:r>
                <a:rPr lang="en-US" altLang="de-DE" sz="5400" err="1">
                  <a:cs typeface="Calibri" panose="020F0502020204030204" pitchFamily="34" charset="0"/>
                </a:rPr>
                <a:t>Hotelpreisentwicklungen</a:t>
              </a:r>
              <a:r>
                <a:rPr lang="en-US" altLang="de-DE" sz="5400">
                  <a:cs typeface="Calibri" panose="020F0502020204030204" pitchFamily="34" charset="0"/>
                </a:rPr>
                <a:t> </a:t>
              </a:r>
              <a:r>
                <a:rPr lang="en-US" altLang="de-DE" sz="5400" err="1">
                  <a:cs typeface="Calibri" panose="020F0502020204030204" pitchFamily="34" charset="0"/>
                </a:rPr>
                <a:t>erkannt</a:t>
              </a:r>
              <a:r>
                <a:rPr lang="en-US" altLang="de-DE" sz="5400">
                  <a:cs typeface="Calibri" panose="020F0502020204030204" pitchFamily="34" charset="0"/>
                </a:rPr>
                <a:t> </a:t>
              </a:r>
              <a:r>
                <a:rPr lang="en-US" altLang="de-DE" sz="5400" err="1">
                  <a:cs typeface="Calibri" panose="020F0502020204030204" pitchFamily="34" charset="0"/>
                </a:rPr>
                <a:t>werden</a:t>
              </a:r>
              <a:r>
                <a:rPr lang="en-US" altLang="de-DE" sz="5400">
                  <a:cs typeface="Calibri" panose="020F0502020204030204" pitchFamily="34" charset="0"/>
                </a:rPr>
                <a:t>?</a:t>
              </a:r>
            </a:p>
            <a:p>
              <a:pPr eaLnBrk="1" hangingPunct="1">
                <a:lnSpc>
                  <a:spcPct val="150000"/>
                </a:lnSpc>
              </a:pPr>
              <a:endParaRPr lang="en-US" altLang="de-DE" sz="5400" b="1" i="1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</p:grpSp>
      <p:sp>
        <p:nvSpPr>
          <p:cNvPr id="21" name="Rechtwinkliges Dreieck 20">
            <a:extLst>
              <a:ext uri="{FF2B5EF4-FFF2-40B4-BE49-F238E27FC236}">
                <a16:creationId xmlns:a16="http://schemas.microsoft.com/office/drawing/2014/main" id="{A3B3E123-EB08-5741-A8BE-A10A5A4409C7}"/>
              </a:ext>
            </a:extLst>
          </p:cNvPr>
          <p:cNvSpPr/>
          <p:nvPr/>
        </p:nvSpPr>
        <p:spPr>
          <a:xfrm rot="10800000" flipH="1">
            <a:off x="9436608" y="7729728"/>
            <a:ext cx="13231495" cy="29870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91F25875-AF0F-D24E-AF81-565B51AA85BA}"/>
              </a:ext>
            </a:extLst>
          </p:cNvPr>
          <p:cNvSpPr/>
          <p:nvPr/>
        </p:nvSpPr>
        <p:spPr>
          <a:xfrm>
            <a:off x="-243945" y="8098847"/>
            <a:ext cx="25982613" cy="5769553"/>
          </a:xfrm>
          <a:prstGeom prst="parallelogram">
            <a:avLst>
              <a:gd name="adj" fmla="val 63647"/>
            </a:avLst>
          </a:prstGeom>
          <a:solidFill>
            <a:srgbClr val="F7F1F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Parallelogramm 10">
            <a:extLst>
              <a:ext uri="{FF2B5EF4-FFF2-40B4-BE49-F238E27FC236}">
                <a16:creationId xmlns:a16="http://schemas.microsoft.com/office/drawing/2014/main" id="{D309D271-8B56-0F4C-99A3-74EA4E33F24A}"/>
              </a:ext>
            </a:extLst>
          </p:cNvPr>
          <p:cNvSpPr/>
          <p:nvPr/>
        </p:nvSpPr>
        <p:spPr>
          <a:xfrm>
            <a:off x="687387" y="8586386"/>
            <a:ext cx="4547814" cy="5282014"/>
          </a:xfrm>
          <a:prstGeom prst="parallelogram">
            <a:avLst>
              <a:gd name="adj" fmla="val 85492"/>
            </a:avLst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32770CC0-9C7E-2F41-90A7-9AC3644231D1}"/>
              </a:ext>
            </a:extLst>
          </p:cNvPr>
          <p:cNvSpPr/>
          <p:nvPr/>
        </p:nvSpPr>
        <p:spPr>
          <a:xfrm>
            <a:off x="1982787" y="8586386"/>
            <a:ext cx="4639718" cy="5282014"/>
          </a:xfrm>
          <a:prstGeom prst="parallelogram">
            <a:avLst>
              <a:gd name="adj" fmla="val 85492"/>
            </a:avLst>
          </a:prstGeom>
          <a:solidFill>
            <a:srgbClr val="F7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2B3A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EE97693-43A6-5A49-A389-9BFDB6624A90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1224</Words>
  <Application>Microsoft Macintosh PowerPoint</Application>
  <PresentationFormat>Benutzerdefiniert</PresentationFormat>
  <Paragraphs>355</Paragraphs>
  <Slides>39</Slides>
  <Notes>24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9" baseType="lpstr">
      <vt:lpstr>Arial</vt:lpstr>
      <vt:lpstr>Calibri</vt:lpstr>
      <vt:lpstr>Lato Black</vt:lpstr>
      <vt:lpstr>Lato Light</vt:lpstr>
      <vt:lpstr>Raleway ExtraBold</vt:lpstr>
      <vt:lpstr>Raleway Light</vt:lpstr>
      <vt:lpstr>Raleway Regular</vt:lpstr>
      <vt:lpstr>Symbol</vt:lpstr>
      <vt:lpstr>Wingdings</vt:lpstr>
      <vt:lpstr>Office Theme</vt:lpstr>
      <vt:lpstr>PowerPoint-Präsentation</vt:lpstr>
      <vt:lpstr>PowerPoint-Präsentation</vt:lpstr>
      <vt:lpstr>Der Hotelier Case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Louis Twelve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</dc:title>
  <dc:creator>Louis Twelve</dc:creator>
  <cp:lastModifiedBy>Tobias Rordorf</cp:lastModifiedBy>
  <cp:revision>4</cp:revision>
  <dcterms:created xsi:type="dcterms:W3CDTF">2014-11-10T20:05:35Z</dcterms:created>
  <dcterms:modified xsi:type="dcterms:W3CDTF">2019-05-28T14:51:34Z</dcterms:modified>
</cp:coreProperties>
</file>